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sldIdLst>
    <p:sldId id="256" r:id="rId5"/>
    <p:sldId id="257" r:id="rId6"/>
    <p:sldId id="292" r:id="rId7"/>
    <p:sldId id="293" r:id="rId8"/>
    <p:sldId id="276" r:id="rId9"/>
    <p:sldId id="294" r:id="rId10"/>
    <p:sldId id="277" r:id="rId11"/>
    <p:sldId id="258" r:id="rId12"/>
    <p:sldId id="278" r:id="rId13"/>
    <p:sldId id="279" r:id="rId14"/>
    <p:sldId id="280" r:id="rId15"/>
    <p:sldId id="281" r:id="rId16"/>
    <p:sldId id="282" r:id="rId17"/>
    <p:sldId id="286" r:id="rId18"/>
    <p:sldId id="284" r:id="rId19"/>
    <p:sldId id="287" r:id="rId20"/>
    <p:sldId id="288" r:id="rId21"/>
    <p:sldId id="270" r:id="rId22"/>
    <p:sldId id="289" r:id="rId23"/>
    <p:sldId id="290" r:id="rId24"/>
    <p:sldId id="291"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FF"/>
    <a:srgbClr val="9BAAE9"/>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718"/>
  </p:normalViewPr>
  <p:slideViewPr>
    <p:cSldViewPr snapToGrid="0">
      <p:cViewPr varScale="1">
        <p:scale>
          <a:sx n="79" d="100"/>
          <a:sy n="79" d="100"/>
        </p:scale>
        <p:origin x="86" y="350"/>
      </p:cViewPr>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3/7/2023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3/7/2023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3/7/2023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3/7/2023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3/7/2023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3/7/2023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3/7/2023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3/7/2023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3/7/2023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3/7/2023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3/7/2023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3/7/2023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www.vexels.com/vectors/preview/77907/infographic-timeline-mockup" TargetMode="External"/><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s://www.freepngimg.com/png/93944-geometry-blue-turquoise-abstraction-download-hd-png" TargetMode="External"/><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345746" y="1521197"/>
            <a:ext cx="7096933" cy="2387600"/>
          </a:xfrm>
        </p:spPr>
        <p:txBody>
          <a:bodyPr/>
          <a:lstStyle/>
          <a:p>
            <a:pPr algn="ctr"/>
            <a:r>
              <a:rPr lang="en-US" sz="4800" dirty="0">
                <a:solidFill>
                  <a:schemeClr val="bg1"/>
                </a:solidFill>
              </a:rPr>
              <a:t>PERFORMANCE ENHANCEMENT TOOL TO OPTIMIZE SYSTEM RESOURCES IN </a:t>
            </a:r>
            <a:br>
              <a:rPr lang="en-US" sz="4800" dirty="0">
                <a:solidFill>
                  <a:schemeClr val="bg1"/>
                </a:solidFill>
              </a:rPr>
            </a:br>
            <a:r>
              <a:rPr lang="en-US" sz="4800" dirty="0">
                <a:solidFill>
                  <a:schemeClr val="bg1"/>
                </a:solidFill>
              </a:rPr>
              <a:t>WINDOWS OS</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345746" y="4967761"/>
            <a:ext cx="9500507" cy="2043753"/>
          </a:xfrm>
        </p:spPr>
        <p:txBody>
          <a:bodyPr/>
          <a:lstStyle/>
          <a:p>
            <a:pPr algn="r"/>
            <a:r>
              <a:rPr lang="en-US" sz="2000" dirty="0"/>
              <a:t>Raj Kumar M – 2021503039</a:t>
            </a:r>
          </a:p>
          <a:p>
            <a:pPr algn="r"/>
            <a:r>
              <a:rPr lang="en-US" sz="2000" dirty="0"/>
              <a:t>Siva Jegadeesh C B – 2021503559</a:t>
            </a:r>
          </a:p>
          <a:p>
            <a:pPr algn="r"/>
            <a:r>
              <a:rPr lang="en-US" sz="2000" dirty="0"/>
              <a:t>Babith Sarish S – 2021503009</a:t>
            </a:r>
          </a:p>
          <a:p>
            <a:pPr algn="r"/>
            <a:r>
              <a:rPr lang="en-US" sz="2000" dirty="0"/>
              <a:t>Sharvesh S P - 2021503717</a:t>
            </a:r>
          </a:p>
        </p:txBody>
      </p:sp>
      <p:sp>
        <p:nvSpPr>
          <p:cNvPr id="6" name="TextBox 5">
            <a:extLst>
              <a:ext uri="{FF2B5EF4-FFF2-40B4-BE49-F238E27FC236}">
                <a16:creationId xmlns:a16="http://schemas.microsoft.com/office/drawing/2014/main" id="{B2DB76FB-6C6B-A580-B302-11F6118FC1AE}"/>
              </a:ext>
            </a:extLst>
          </p:cNvPr>
          <p:cNvSpPr txBox="1"/>
          <p:nvPr/>
        </p:nvSpPr>
        <p:spPr>
          <a:xfrm>
            <a:off x="528622" y="5220680"/>
            <a:ext cx="1634248" cy="954107"/>
          </a:xfrm>
          <a:prstGeom prst="rect">
            <a:avLst/>
          </a:prstGeom>
          <a:noFill/>
        </p:spPr>
        <p:txBody>
          <a:bodyPr wrap="square" rtlCol="0">
            <a:spAutoFit/>
          </a:bodyPr>
          <a:lstStyle/>
          <a:p>
            <a:pPr algn="ctr"/>
            <a:r>
              <a:rPr lang="en-US" sz="2800" b="1" i="1" dirty="0">
                <a:ln w="22225">
                  <a:solidFill>
                    <a:schemeClr val="accent2"/>
                  </a:solidFill>
                  <a:prstDash val="solid"/>
                </a:ln>
                <a:solidFill>
                  <a:schemeClr val="accent2">
                    <a:lumMod val="40000"/>
                    <a:lumOff val="60000"/>
                  </a:schemeClr>
                </a:solidFill>
              </a:rPr>
              <a:t>TEAM </a:t>
            </a:r>
          </a:p>
          <a:p>
            <a:pPr algn="ctr"/>
            <a:r>
              <a:rPr lang="en-US" sz="2800" b="1" i="1" dirty="0">
                <a:ln w="22225">
                  <a:solidFill>
                    <a:schemeClr val="accent2"/>
                  </a:solidFill>
                  <a:prstDash val="solid"/>
                </a:ln>
                <a:solidFill>
                  <a:schemeClr val="accent2">
                    <a:lumMod val="40000"/>
                    <a:lumOff val="60000"/>
                  </a:schemeClr>
                </a:solidFill>
              </a:rPr>
              <a:t>13</a:t>
            </a:r>
            <a:endParaRPr lang="en-IN" sz="2800" b="1" i="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25930889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D165C-D8E6-B145-B27B-5262762A4CDC}"/>
              </a:ext>
            </a:extLst>
          </p:cNvPr>
          <p:cNvSpPr>
            <a:spLocks noGrp="1"/>
          </p:cNvSpPr>
          <p:nvPr>
            <p:ph type="title"/>
          </p:nvPr>
        </p:nvSpPr>
        <p:spPr/>
        <p:txBody>
          <a:bodyPr/>
          <a:lstStyle/>
          <a:p>
            <a:r>
              <a:rPr lang="en-IN" dirty="0"/>
              <a:t>RUN DISK CLEANUP</a:t>
            </a:r>
          </a:p>
        </p:txBody>
      </p:sp>
      <p:sp>
        <p:nvSpPr>
          <p:cNvPr id="3" name="Content Placeholder 2">
            <a:extLst>
              <a:ext uri="{FF2B5EF4-FFF2-40B4-BE49-F238E27FC236}">
                <a16:creationId xmlns:a16="http://schemas.microsoft.com/office/drawing/2014/main" id="{A1334753-EBA8-D160-9940-4A1FE67B0A4C}"/>
              </a:ext>
            </a:extLst>
          </p:cNvPr>
          <p:cNvSpPr>
            <a:spLocks noGrp="1"/>
          </p:cNvSpPr>
          <p:nvPr>
            <p:ph idx="1"/>
          </p:nvPr>
        </p:nvSpPr>
        <p:spPr>
          <a:xfrm>
            <a:off x="1167493" y="2087563"/>
            <a:ext cx="6021872" cy="3366813"/>
          </a:xfrm>
        </p:spPr>
        <p:txBody>
          <a:bodyPr/>
          <a:lstStyle/>
          <a:p>
            <a:pPr marL="457200" indent="-457200">
              <a:buFont typeface="Wingdings" panose="05000000000000000000" pitchFamily="2" charset="2"/>
              <a:buChar char="Ø"/>
            </a:pPr>
            <a:r>
              <a:rPr lang="en-IN" sz="2400" dirty="0"/>
              <a:t>Disk cleanup helps free up space on your hard disk, creating improved system performance.</a:t>
            </a:r>
          </a:p>
          <a:p>
            <a:pPr marL="457200" indent="-457200">
              <a:buFont typeface="Wingdings" panose="05000000000000000000" pitchFamily="2" charset="2"/>
              <a:buChar char="Ø"/>
            </a:pPr>
            <a:r>
              <a:rPr lang="en-IN" sz="2400" dirty="0"/>
              <a:t>It helps to delete temporary files, internet cache files and unnecessary program files safely</a:t>
            </a:r>
          </a:p>
          <a:p>
            <a:pPr marL="457200" indent="-457200">
              <a:buFont typeface="Wingdings" panose="05000000000000000000" pitchFamily="2" charset="2"/>
              <a:buChar char="Ø"/>
            </a:pPr>
            <a:r>
              <a:rPr lang="en-IN" sz="2400" dirty="0"/>
              <a:t>Enables us to clean the disk directly</a:t>
            </a:r>
          </a:p>
        </p:txBody>
      </p:sp>
      <p:sp>
        <p:nvSpPr>
          <p:cNvPr id="4" name="Date Placeholder 3">
            <a:extLst>
              <a:ext uri="{FF2B5EF4-FFF2-40B4-BE49-F238E27FC236}">
                <a16:creationId xmlns:a16="http://schemas.microsoft.com/office/drawing/2014/main" id="{50E200DA-6DA3-2786-BA0A-2C0C2445AE71}"/>
              </a:ext>
            </a:extLst>
          </p:cNvPr>
          <p:cNvSpPr>
            <a:spLocks noGrp="1"/>
          </p:cNvSpPr>
          <p:nvPr>
            <p:ph type="dt" sz="half" idx="2"/>
          </p:nvPr>
        </p:nvSpPr>
        <p:spPr/>
        <p:txBody>
          <a:bodyPr/>
          <a:lstStyle/>
          <a:p>
            <a:fld id="{8CE9AC2A-20AD-8C48-B5EB-B5322BDBCDEE}" type="datetime1">
              <a:rPr lang="en-US" smtClean="0"/>
              <a:pPr/>
              <a:t>3/7/2023</a:t>
            </a:fld>
            <a:endParaRPr lang="en-US" dirty="0"/>
          </a:p>
        </p:txBody>
      </p:sp>
      <p:sp>
        <p:nvSpPr>
          <p:cNvPr id="6" name="Slide Number Placeholder 5">
            <a:extLst>
              <a:ext uri="{FF2B5EF4-FFF2-40B4-BE49-F238E27FC236}">
                <a16:creationId xmlns:a16="http://schemas.microsoft.com/office/drawing/2014/main" id="{81C3C7DA-6193-14EC-8F99-384F41D48C47}"/>
              </a:ext>
            </a:extLst>
          </p:cNvPr>
          <p:cNvSpPr>
            <a:spLocks noGrp="1"/>
          </p:cNvSpPr>
          <p:nvPr>
            <p:ph type="sldNum" sz="quarter" idx="4"/>
          </p:nvPr>
        </p:nvSpPr>
        <p:spPr/>
        <p:txBody>
          <a:bodyPr/>
          <a:lstStyle/>
          <a:p>
            <a:fld id="{294A09A9-5501-47C1-A89A-A340965A2BE2}" type="slidenum">
              <a:rPr lang="en-US" smtClean="0"/>
              <a:pPr/>
              <a:t>10</a:t>
            </a:fld>
            <a:endParaRPr lang="en-US" dirty="0"/>
          </a:p>
        </p:txBody>
      </p:sp>
      <p:pic>
        <p:nvPicPr>
          <p:cNvPr id="8" name="Picture 7">
            <a:extLst>
              <a:ext uri="{FF2B5EF4-FFF2-40B4-BE49-F238E27FC236}">
                <a16:creationId xmlns:a16="http://schemas.microsoft.com/office/drawing/2014/main" id="{68B2D381-CC7F-546E-76AE-D430C8961B52}"/>
              </a:ext>
            </a:extLst>
          </p:cNvPr>
          <p:cNvPicPr>
            <a:picLocks noChangeAspect="1"/>
          </p:cNvPicPr>
          <p:nvPr/>
        </p:nvPicPr>
        <p:blipFill>
          <a:blip r:embed="rId2"/>
          <a:stretch>
            <a:fillRect/>
          </a:stretch>
        </p:blipFill>
        <p:spPr>
          <a:xfrm>
            <a:off x="7499058" y="1706563"/>
            <a:ext cx="3611461" cy="361146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6762907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204DA-82ED-5213-33E3-C6B48BB44431}"/>
              </a:ext>
            </a:extLst>
          </p:cNvPr>
          <p:cNvSpPr>
            <a:spLocks noGrp="1"/>
          </p:cNvSpPr>
          <p:nvPr>
            <p:ph type="title"/>
          </p:nvPr>
        </p:nvSpPr>
        <p:spPr/>
        <p:txBody>
          <a:bodyPr/>
          <a:lstStyle/>
          <a:p>
            <a:r>
              <a:rPr lang="en-IN" dirty="0"/>
              <a:t>GPU FLICKERING FIX</a:t>
            </a:r>
          </a:p>
        </p:txBody>
      </p:sp>
      <p:sp>
        <p:nvSpPr>
          <p:cNvPr id="3" name="Content Placeholder 2">
            <a:extLst>
              <a:ext uri="{FF2B5EF4-FFF2-40B4-BE49-F238E27FC236}">
                <a16:creationId xmlns:a16="http://schemas.microsoft.com/office/drawing/2014/main" id="{3B580B7F-BC7F-0176-2807-1F0EAEA0DE7A}"/>
              </a:ext>
            </a:extLst>
          </p:cNvPr>
          <p:cNvSpPr>
            <a:spLocks noGrp="1"/>
          </p:cNvSpPr>
          <p:nvPr>
            <p:ph idx="1"/>
          </p:nvPr>
        </p:nvSpPr>
        <p:spPr>
          <a:xfrm>
            <a:off x="1167493" y="2087563"/>
            <a:ext cx="6424544" cy="3366813"/>
          </a:xfrm>
        </p:spPr>
        <p:txBody>
          <a:bodyPr/>
          <a:lstStyle/>
          <a:p>
            <a:pPr marL="457200" indent="-457200">
              <a:buFont typeface="Wingdings" panose="05000000000000000000" pitchFamily="2" charset="2"/>
              <a:buChar char="Ø"/>
            </a:pPr>
            <a:r>
              <a:rPr lang="en-IN" sz="2400" dirty="0"/>
              <a:t>Improper functioning of the graphics card causes display flickering which can be resolved by this software</a:t>
            </a:r>
          </a:p>
          <a:p>
            <a:pPr marL="457200" indent="-457200">
              <a:buFont typeface="Wingdings" panose="05000000000000000000" pitchFamily="2" charset="2"/>
              <a:buChar char="Ø"/>
            </a:pPr>
            <a:r>
              <a:rPr lang="en-IN" sz="2400" dirty="0"/>
              <a:t>Detects the problem by checking whether the software works properly by interacting with the hardware equipped with it</a:t>
            </a:r>
          </a:p>
          <a:p>
            <a:pPr marL="457200" indent="-457200">
              <a:buFont typeface="Wingdings" panose="05000000000000000000" pitchFamily="2" charset="2"/>
              <a:buChar char="Ø"/>
            </a:pPr>
            <a:r>
              <a:rPr lang="en-IN" sz="2400" dirty="0"/>
              <a:t>The problem can also be resolved via graphics card controller</a:t>
            </a:r>
          </a:p>
          <a:p>
            <a:pPr marL="457200" indent="-457200">
              <a:buFont typeface="Wingdings" panose="05000000000000000000" pitchFamily="2" charset="2"/>
              <a:buChar char="Ø"/>
            </a:pPr>
            <a:endParaRPr lang="en-IN" sz="2400" dirty="0"/>
          </a:p>
        </p:txBody>
      </p:sp>
      <p:sp>
        <p:nvSpPr>
          <p:cNvPr id="4" name="Date Placeholder 3">
            <a:extLst>
              <a:ext uri="{FF2B5EF4-FFF2-40B4-BE49-F238E27FC236}">
                <a16:creationId xmlns:a16="http://schemas.microsoft.com/office/drawing/2014/main" id="{F818F437-578E-2A46-C79C-ED7C2EB67107}"/>
              </a:ext>
            </a:extLst>
          </p:cNvPr>
          <p:cNvSpPr>
            <a:spLocks noGrp="1"/>
          </p:cNvSpPr>
          <p:nvPr>
            <p:ph type="dt" sz="half" idx="2"/>
          </p:nvPr>
        </p:nvSpPr>
        <p:spPr/>
        <p:txBody>
          <a:bodyPr/>
          <a:lstStyle/>
          <a:p>
            <a:fld id="{8CE9AC2A-20AD-8C48-B5EB-B5322BDBCDEE}" type="datetime1">
              <a:rPr lang="en-US" smtClean="0"/>
              <a:pPr/>
              <a:t>3/7/2023</a:t>
            </a:fld>
            <a:endParaRPr lang="en-US" dirty="0"/>
          </a:p>
        </p:txBody>
      </p:sp>
      <p:sp>
        <p:nvSpPr>
          <p:cNvPr id="6" name="Slide Number Placeholder 5">
            <a:extLst>
              <a:ext uri="{FF2B5EF4-FFF2-40B4-BE49-F238E27FC236}">
                <a16:creationId xmlns:a16="http://schemas.microsoft.com/office/drawing/2014/main" id="{1ADDD334-D0B1-4C00-1951-6870605F7757}"/>
              </a:ext>
            </a:extLst>
          </p:cNvPr>
          <p:cNvSpPr>
            <a:spLocks noGrp="1"/>
          </p:cNvSpPr>
          <p:nvPr>
            <p:ph type="sldNum" sz="quarter" idx="4"/>
          </p:nvPr>
        </p:nvSpPr>
        <p:spPr/>
        <p:txBody>
          <a:bodyPr/>
          <a:lstStyle/>
          <a:p>
            <a:fld id="{294A09A9-5501-47C1-A89A-A340965A2BE2}" type="slidenum">
              <a:rPr lang="en-US" smtClean="0"/>
              <a:pPr/>
              <a:t>11</a:t>
            </a:fld>
            <a:endParaRPr lang="en-US" dirty="0"/>
          </a:p>
        </p:txBody>
      </p:sp>
      <p:pic>
        <p:nvPicPr>
          <p:cNvPr id="10" name="Picture 9">
            <a:extLst>
              <a:ext uri="{FF2B5EF4-FFF2-40B4-BE49-F238E27FC236}">
                <a16:creationId xmlns:a16="http://schemas.microsoft.com/office/drawing/2014/main" id="{4A722D36-DD68-CCF1-6E7E-687B7412BB3E}"/>
              </a:ext>
            </a:extLst>
          </p:cNvPr>
          <p:cNvPicPr>
            <a:picLocks noChangeAspect="1"/>
          </p:cNvPicPr>
          <p:nvPr/>
        </p:nvPicPr>
        <p:blipFill>
          <a:blip r:embed="rId2"/>
          <a:stretch>
            <a:fillRect/>
          </a:stretch>
        </p:blipFill>
        <p:spPr>
          <a:xfrm>
            <a:off x="7516536" y="2087563"/>
            <a:ext cx="3808602" cy="28351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8622989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462B9-9063-DDE2-9AC0-338272728E2A}"/>
              </a:ext>
            </a:extLst>
          </p:cNvPr>
          <p:cNvSpPr>
            <a:spLocks noGrp="1"/>
          </p:cNvSpPr>
          <p:nvPr>
            <p:ph type="title"/>
          </p:nvPr>
        </p:nvSpPr>
        <p:spPr>
          <a:xfrm>
            <a:off x="1206408" y="970172"/>
            <a:ext cx="9779183" cy="1325563"/>
          </a:xfrm>
        </p:spPr>
        <p:txBody>
          <a:bodyPr/>
          <a:lstStyle/>
          <a:p>
            <a:r>
              <a:rPr lang="en-IN" dirty="0"/>
              <a:t>DEACTIVATING WINDOWS INDEXING</a:t>
            </a:r>
          </a:p>
        </p:txBody>
      </p:sp>
      <p:sp>
        <p:nvSpPr>
          <p:cNvPr id="3" name="Content Placeholder 2">
            <a:extLst>
              <a:ext uri="{FF2B5EF4-FFF2-40B4-BE49-F238E27FC236}">
                <a16:creationId xmlns:a16="http://schemas.microsoft.com/office/drawing/2014/main" id="{4DDF96AA-542D-34ED-AC3F-107C25D62962}"/>
              </a:ext>
            </a:extLst>
          </p:cNvPr>
          <p:cNvSpPr>
            <a:spLocks noGrp="1"/>
          </p:cNvSpPr>
          <p:nvPr>
            <p:ph idx="1"/>
          </p:nvPr>
        </p:nvSpPr>
        <p:spPr>
          <a:xfrm>
            <a:off x="1167494" y="2447486"/>
            <a:ext cx="7020162" cy="3366813"/>
          </a:xfrm>
        </p:spPr>
        <p:txBody>
          <a:bodyPr/>
          <a:lstStyle/>
          <a:p>
            <a:pPr marL="457200" indent="-457200">
              <a:buFont typeface="Wingdings" panose="05000000000000000000" pitchFamily="2" charset="2"/>
              <a:buChar char="Ø"/>
            </a:pPr>
            <a:r>
              <a:rPr lang="en-IN" sz="2400" dirty="0"/>
              <a:t>The windows search indexer is only required if we search only our directories and files</a:t>
            </a:r>
          </a:p>
          <a:p>
            <a:pPr marL="457200" indent="-457200">
              <a:buFont typeface="Wingdings" panose="05000000000000000000" pitchFamily="2" charset="2"/>
              <a:buChar char="Ø"/>
            </a:pPr>
            <a:r>
              <a:rPr lang="en-IN" sz="2400" dirty="0"/>
              <a:t>If we don’t use this to locate specific files or media we can definitely disable it</a:t>
            </a:r>
          </a:p>
          <a:p>
            <a:pPr marL="457200" indent="-457200">
              <a:buFont typeface="Wingdings" panose="05000000000000000000" pitchFamily="2" charset="2"/>
              <a:buChar char="Ø"/>
            </a:pPr>
            <a:r>
              <a:rPr lang="en-IN" sz="2400" dirty="0"/>
              <a:t>Disabling this feature brings significant improvement in the performance of the computer  </a:t>
            </a:r>
          </a:p>
        </p:txBody>
      </p:sp>
      <p:sp>
        <p:nvSpPr>
          <p:cNvPr id="4" name="Date Placeholder 3">
            <a:extLst>
              <a:ext uri="{FF2B5EF4-FFF2-40B4-BE49-F238E27FC236}">
                <a16:creationId xmlns:a16="http://schemas.microsoft.com/office/drawing/2014/main" id="{93D0CD34-5057-B837-5CFA-E733B88EFBE0}"/>
              </a:ext>
            </a:extLst>
          </p:cNvPr>
          <p:cNvSpPr>
            <a:spLocks noGrp="1"/>
          </p:cNvSpPr>
          <p:nvPr>
            <p:ph type="dt" sz="half" idx="2"/>
          </p:nvPr>
        </p:nvSpPr>
        <p:spPr/>
        <p:txBody>
          <a:bodyPr/>
          <a:lstStyle/>
          <a:p>
            <a:fld id="{8CE9AC2A-20AD-8C48-B5EB-B5322BDBCDEE}" type="datetime1">
              <a:rPr lang="en-US" smtClean="0"/>
              <a:pPr/>
              <a:t>3/7/2023</a:t>
            </a:fld>
            <a:endParaRPr lang="en-US" dirty="0"/>
          </a:p>
        </p:txBody>
      </p:sp>
      <p:sp>
        <p:nvSpPr>
          <p:cNvPr id="6" name="Slide Number Placeholder 5">
            <a:extLst>
              <a:ext uri="{FF2B5EF4-FFF2-40B4-BE49-F238E27FC236}">
                <a16:creationId xmlns:a16="http://schemas.microsoft.com/office/drawing/2014/main" id="{3E4200BA-3154-77F7-0231-5A6DB2C99114}"/>
              </a:ext>
            </a:extLst>
          </p:cNvPr>
          <p:cNvSpPr>
            <a:spLocks noGrp="1"/>
          </p:cNvSpPr>
          <p:nvPr>
            <p:ph type="sldNum" sz="quarter" idx="4"/>
          </p:nvPr>
        </p:nvSpPr>
        <p:spPr/>
        <p:txBody>
          <a:bodyPr/>
          <a:lstStyle/>
          <a:p>
            <a:fld id="{294A09A9-5501-47C1-A89A-A340965A2BE2}" type="slidenum">
              <a:rPr lang="en-US" smtClean="0"/>
              <a:pPr/>
              <a:t>12</a:t>
            </a:fld>
            <a:endParaRPr lang="en-US" dirty="0"/>
          </a:p>
        </p:txBody>
      </p:sp>
      <p:pic>
        <p:nvPicPr>
          <p:cNvPr id="8" name="Picture 7">
            <a:extLst>
              <a:ext uri="{FF2B5EF4-FFF2-40B4-BE49-F238E27FC236}">
                <a16:creationId xmlns:a16="http://schemas.microsoft.com/office/drawing/2014/main" id="{3E119194-51A9-2D4C-6BC6-3DCD294CAA20}"/>
              </a:ext>
            </a:extLst>
          </p:cNvPr>
          <p:cNvPicPr>
            <a:picLocks noChangeAspect="1"/>
          </p:cNvPicPr>
          <p:nvPr/>
        </p:nvPicPr>
        <p:blipFill>
          <a:blip r:embed="rId2"/>
          <a:stretch>
            <a:fillRect/>
          </a:stretch>
        </p:blipFill>
        <p:spPr>
          <a:xfrm>
            <a:off x="8314115" y="2232069"/>
            <a:ext cx="3252375" cy="358223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6644646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B09-0CFE-F3DE-FE14-802A751606A5}"/>
              </a:ext>
            </a:extLst>
          </p:cNvPr>
          <p:cNvSpPr>
            <a:spLocks noGrp="1"/>
          </p:cNvSpPr>
          <p:nvPr>
            <p:ph type="title"/>
          </p:nvPr>
        </p:nvSpPr>
        <p:spPr/>
        <p:txBody>
          <a:bodyPr/>
          <a:lstStyle/>
          <a:p>
            <a:r>
              <a:rPr lang="en-IN" dirty="0"/>
              <a:t>OPTIMIZED USAGE OF RAM</a:t>
            </a:r>
          </a:p>
        </p:txBody>
      </p:sp>
      <p:sp>
        <p:nvSpPr>
          <p:cNvPr id="3" name="Content Placeholder 2">
            <a:extLst>
              <a:ext uri="{FF2B5EF4-FFF2-40B4-BE49-F238E27FC236}">
                <a16:creationId xmlns:a16="http://schemas.microsoft.com/office/drawing/2014/main" id="{3400CCAE-A6DC-A68C-3F2C-85ABB9A298DD}"/>
              </a:ext>
            </a:extLst>
          </p:cNvPr>
          <p:cNvSpPr>
            <a:spLocks noGrp="1"/>
          </p:cNvSpPr>
          <p:nvPr>
            <p:ph idx="1"/>
          </p:nvPr>
        </p:nvSpPr>
        <p:spPr>
          <a:xfrm>
            <a:off x="1167492" y="2124844"/>
            <a:ext cx="5090695" cy="3366813"/>
          </a:xfrm>
        </p:spPr>
        <p:txBody>
          <a:bodyPr/>
          <a:lstStyle/>
          <a:p>
            <a:pPr marL="342900" indent="-342900">
              <a:buFont typeface="Wingdings" panose="05000000000000000000" pitchFamily="2" charset="2"/>
              <a:buChar char="Ø"/>
            </a:pPr>
            <a:r>
              <a:rPr lang="en-IN" sz="2400" dirty="0"/>
              <a:t>Unnecessary usage of RAM by the junk files can be stopped through debloating technique</a:t>
            </a:r>
          </a:p>
          <a:p>
            <a:pPr marL="342900" indent="-342900">
              <a:buFont typeface="Wingdings" panose="05000000000000000000" pitchFamily="2" charset="2"/>
              <a:buChar char="Ø"/>
            </a:pPr>
            <a:r>
              <a:rPr lang="en-IN" sz="2400" dirty="0"/>
              <a:t>RAM becomes more efficient to handle other necessary tasks</a:t>
            </a:r>
          </a:p>
          <a:p>
            <a:pPr marL="342900" indent="-342900">
              <a:buFont typeface="Wingdings" panose="05000000000000000000" pitchFamily="2" charset="2"/>
              <a:buChar char="Ø"/>
            </a:pPr>
            <a:r>
              <a:rPr lang="en-IN" sz="2400" dirty="0"/>
              <a:t>Sorting this junk files can be easily achieved through this software </a:t>
            </a:r>
          </a:p>
        </p:txBody>
      </p:sp>
      <p:sp>
        <p:nvSpPr>
          <p:cNvPr id="4" name="Date Placeholder 3">
            <a:extLst>
              <a:ext uri="{FF2B5EF4-FFF2-40B4-BE49-F238E27FC236}">
                <a16:creationId xmlns:a16="http://schemas.microsoft.com/office/drawing/2014/main" id="{C9DA5D96-55A1-E80F-1227-3102D96698E5}"/>
              </a:ext>
            </a:extLst>
          </p:cNvPr>
          <p:cNvSpPr>
            <a:spLocks noGrp="1"/>
          </p:cNvSpPr>
          <p:nvPr>
            <p:ph type="dt" sz="half" idx="2"/>
          </p:nvPr>
        </p:nvSpPr>
        <p:spPr/>
        <p:txBody>
          <a:bodyPr/>
          <a:lstStyle/>
          <a:p>
            <a:fld id="{8CE9AC2A-20AD-8C48-B5EB-B5322BDBCDEE}" type="datetime1">
              <a:rPr lang="en-US" smtClean="0"/>
              <a:pPr/>
              <a:t>3/7/2023</a:t>
            </a:fld>
            <a:endParaRPr lang="en-US" dirty="0"/>
          </a:p>
        </p:txBody>
      </p:sp>
      <p:sp>
        <p:nvSpPr>
          <p:cNvPr id="6" name="Slide Number Placeholder 5">
            <a:extLst>
              <a:ext uri="{FF2B5EF4-FFF2-40B4-BE49-F238E27FC236}">
                <a16:creationId xmlns:a16="http://schemas.microsoft.com/office/drawing/2014/main" id="{D9388793-6E44-AF85-5E2B-5CC8FB199030}"/>
              </a:ext>
            </a:extLst>
          </p:cNvPr>
          <p:cNvSpPr>
            <a:spLocks noGrp="1"/>
          </p:cNvSpPr>
          <p:nvPr>
            <p:ph type="sldNum" sz="quarter" idx="4"/>
          </p:nvPr>
        </p:nvSpPr>
        <p:spPr/>
        <p:txBody>
          <a:bodyPr/>
          <a:lstStyle/>
          <a:p>
            <a:fld id="{294A09A9-5501-47C1-A89A-A340965A2BE2}" type="slidenum">
              <a:rPr lang="en-US" smtClean="0"/>
              <a:pPr/>
              <a:t>13</a:t>
            </a:fld>
            <a:endParaRPr lang="en-US" dirty="0"/>
          </a:p>
        </p:txBody>
      </p:sp>
      <p:pic>
        <p:nvPicPr>
          <p:cNvPr id="8" name="Picture 7">
            <a:extLst>
              <a:ext uri="{FF2B5EF4-FFF2-40B4-BE49-F238E27FC236}">
                <a16:creationId xmlns:a16="http://schemas.microsoft.com/office/drawing/2014/main" id="{04D41A5A-BFA9-3B08-2021-844A0FE9C4F6}"/>
              </a:ext>
            </a:extLst>
          </p:cNvPr>
          <p:cNvPicPr>
            <a:picLocks noChangeAspect="1"/>
          </p:cNvPicPr>
          <p:nvPr/>
        </p:nvPicPr>
        <p:blipFill rotWithShape="1">
          <a:blip r:embed="rId2"/>
          <a:srcRect t="7732" b="8731"/>
          <a:stretch/>
        </p:blipFill>
        <p:spPr>
          <a:xfrm>
            <a:off x="6367244" y="3339340"/>
            <a:ext cx="2779637" cy="239942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2" name="Picture 11">
            <a:extLst>
              <a:ext uri="{FF2B5EF4-FFF2-40B4-BE49-F238E27FC236}">
                <a16:creationId xmlns:a16="http://schemas.microsoft.com/office/drawing/2014/main" id="{D705CF38-98AC-A076-305B-C63858698185}"/>
              </a:ext>
            </a:extLst>
          </p:cNvPr>
          <p:cNvPicPr>
            <a:picLocks noChangeAspect="1"/>
          </p:cNvPicPr>
          <p:nvPr/>
        </p:nvPicPr>
        <p:blipFill rotWithShape="1">
          <a:blip r:embed="rId3"/>
          <a:srcRect t="3630" b="3898"/>
          <a:stretch/>
        </p:blipFill>
        <p:spPr>
          <a:xfrm>
            <a:off x="8369459" y="1822840"/>
            <a:ext cx="2779637" cy="2399429"/>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6226696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CD32A-AC51-092A-4A27-8A1D687E859A}"/>
              </a:ext>
            </a:extLst>
          </p:cNvPr>
          <p:cNvSpPr>
            <a:spLocks noGrp="1"/>
          </p:cNvSpPr>
          <p:nvPr>
            <p:ph type="ctrTitle"/>
          </p:nvPr>
        </p:nvSpPr>
        <p:spPr>
          <a:xfrm>
            <a:off x="2701072" y="958108"/>
            <a:ext cx="6245912" cy="2387600"/>
          </a:xfrm>
        </p:spPr>
        <p:txBody>
          <a:bodyPr/>
          <a:lstStyle/>
          <a:p>
            <a:pPr algn="ctr"/>
            <a:r>
              <a:rPr lang="en-US" dirty="0"/>
              <a:t>PROPOSED</a:t>
            </a:r>
            <a:br>
              <a:rPr lang="en-US" dirty="0"/>
            </a:br>
            <a:r>
              <a:rPr lang="en-US" dirty="0"/>
              <a:t>ALGORITHM</a:t>
            </a:r>
            <a:endParaRPr lang="en-IN" dirty="0"/>
          </a:p>
        </p:txBody>
      </p:sp>
    </p:spTree>
    <p:extLst>
      <p:ext uri="{BB962C8B-B14F-4D97-AF65-F5344CB8AC3E}">
        <p14:creationId xmlns:p14="http://schemas.microsoft.com/office/powerpoint/2010/main" val="123698829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41000">
              <a:schemeClr val="accent5">
                <a:lumMod val="45000"/>
                <a:lumOff val="55000"/>
              </a:schemeClr>
            </a:gs>
            <a:gs pos="5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755B703-8F77-C27D-8310-A8CB7919130F}"/>
              </a:ext>
            </a:extLst>
          </p:cNvPr>
          <p:cNvSpPr>
            <a:spLocks noGrp="1"/>
          </p:cNvSpPr>
          <p:nvPr>
            <p:ph type="subTitle" idx="1"/>
          </p:nvPr>
        </p:nvSpPr>
        <p:spPr>
          <a:xfrm>
            <a:off x="1201049" y="1042332"/>
            <a:ext cx="6220277" cy="5115188"/>
          </a:xfrm>
        </p:spPr>
        <p:txBody>
          <a:bodyPr/>
          <a:lstStyle/>
          <a:p>
            <a:pPr marL="514350" indent="-514350">
              <a:buFont typeface="+mj-lt"/>
              <a:buAutoNum type="romanUcPeriod"/>
            </a:pPr>
            <a:r>
              <a:rPr lang="en-IN" sz="2000" dirty="0"/>
              <a:t>Start</a:t>
            </a:r>
          </a:p>
          <a:p>
            <a:pPr marL="514350" indent="-514350">
              <a:buFont typeface="+mj-lt"/>
              <a:buAutoNum type="romanUcPeriod"/>
            </a:pPr>
            <a:r>
              <a:rPr lang="en-IN" sz="2000" dirty="0"/>
              <a:t>Uninstalling the optional features using the pop up dialog box</a:t>
            </a:r>
          </a:p>
          <a:p>
            <a:pPr marL="514350" indent="-514350">
              <a:buFont typeface="+mj-lt"/>
              <a:buAutoNum type="romanUcPeriod"/>
            </a:pPr>
            <a:r>
              <a:rPr lang="en-IN" sz="2000" dirty="0"/>
              <a:t>Changing the feedback frequency to never</a:t>
            </a:r>
          </a:p>
          <a:p>
            <a:pPr marL="514350" indent="-514350">
              <a:buFont typeface="+mj-lt"/>
              <a:buAutoNum type="romanUcPeriod"/>
            </a:pPr>
            <a:r>
              <a:rPr lang="en-IN" sz="2000" dirty="0"/>
              <a:t>Blocking sign-in info to automatically finish the setting up device and reopen apps after an update or restarting it</a:t>
            </a:r>
          </a:p>
          <a:p>
            <a:pPr marL="514350" indent="-514350">
              <a:buFont typeface="+mj-lt"/>
              <a:buAutoNum type="romanUcPeriod"/>
            </a:pPr>
            <a:r>
              <a:rPr lang="en-IN" sz="2000" dirty="0"/>
              <a:t>Getting the necessary system files</a:t>
            </a:r>
          </a:p>
          <a:p>
            <a:pPr marL="514350" indent="-514350">
              <a:buFont typeface="+mj-lt"/>
              <a:buAutoNum type="romanUcPeriod"/>
            </a:pPr>
            <a:r>
              <a:rPr lang="en-IN" sz="2000" dirty="0"/>
              <a:t>Mapping bloatware's in the files</a:t>
            </a:r>
          </a:p>
          <a:p>
            <a:pPr marL="514350" indent="-514350">
              <a:buFont typeface="+mj-lt"/>
              <a:buAutoNum type="romanUcPeriod"/>
            </a:pPr>
            <a:r>
              <a:rPr lang="en-IN" sz="2000" dirty="0"/>
              <a:t>Separating bloat files from the system package</a:t>
            </a:r>
          </a:p>
          <a:p>
            <a:pPr marL="514350" indent="-514350">
              <a:buFont typeface="+mj-lt"/>
              <a:buAutoNum type="romanUcPeriod"/>
            </a:pPr>
            <a:r>
              <a:rPr lang="en-IN" sz="2000" dirty="0"/>
              <a:t>Removing bloat files</a:t>
            </a:r>
          </a:p>
          <a:p>
            <a:pPr marL="514350" indent="-514350">
              <a:buFont typeface="+mj-lt"/>
              <a:buAutoNum type="romanUcPeriod"/>
            </a:pPr>
            <a:r>
              <a:rPr lang="en-IN" sz="2000" dirty="0"/>
              <a:t>Generating new files without bloats</a:t>
            </a:r>
          </a:p>
          <a:p>
            <a:pPr marL="514350" indent="-514350">
              <a:buFont typeface="+mj-lt"/>
              <a:buAutoNum type="romanUcPeriod"/>
            </a:pPr>
            <a:r>
              <a:rPr lang="en-IN" sz="2000" dirty="0"/>
              <a:t>Processing those files when needed</a:t>
            </a:r>
          </a:p>
          <a:p>
            <a:pPr marL="514350" indent="-514350">
              <a:buFont typeface="+mj-lt"/>
              <a:buAutoNum type="romanUcPeriod"/>
            </a:pPr>
            <a:endParaRPr lang="en-IN" sz="2000" dirty="0"/>
          </a:p>
          <a:p>
            <a:pPr marL="514350" indent="-514350">
              <a:buFont typeface="+mj-lt"/>
              <a:buAutoNum type="romanUcPeriod"/>
            </a:pPr>
            <a:endParaRPr lang="en-IN" sz="2000" dirty="0"/>
          </a:p>
          <a:p>
            <a:pPr marL="514350" indent="-514350">
              <a:buFont typeface="+mj-lt"/>
              <a:buAutoNum type="romanUcPeriod"/>
            </a:pPr>
            <a:endParaRPr lang="en-IN" sz="2000" dirty="0"/>
          </a:p>
          <a:p>
            <a:pPr marL="571500" indent="-571500">
              <a:buFont typeface="+mj-lt"/>
              <a:buAutoNum type="romanUcPeriod"/>
            </a:pPr>
            <a:endParaRPr lang="en-IN" dirty="0"/>
          </a:p>
        </p:txBody>
      </p:sp>
    </p:spTree>
    <p:extLst>
      <p:ext uri="{BB962C8B-B14F-4D97-AF65-F5344CB8AC3E}">
        <p14:creationId xmlns:p14="http://schemas.microsoft.com/office/powerpoint/2010/main" val="179691614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41000">
              <a:schemeClr val="accent5">
                <a:lumMod val="45000"/>
                <a:lumOff val="55000"/>
              </a:schemeClr>
            </a:gs>
            <a:gs pos="5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755B703-8F77-C27D-8310-A8CB7919130F}"/>
              </a:ext>
            </a:extLst>
          </p:cNvPr>
          <p:cNvSpPr>
            <a:spLocks noGrp="1"/>
          </p:cNvSpPr>
          <p:nvPr>
            <p:ph type="subTitle" idx="1"/>
          </p:nvPr>
        </p:nvSpPr>
        <p:spPr>
          <a:xfrm>
            <a:off x="1201049" y="687897"/>
            <a:ext cx="6220277" cy="5469623"/>
          </a:xfrm>
        </p:spPr>
        <p:txBody>
          <a:bodyPr/>
          <a:lstStyle/>
          <a:p>
            <a:pPr marL="514350" indent="-514350">
              <a:buFont typeface="+mj-lt"/>
              <a:buAutoNum type="romanUcPeriod" startAt="11"/>
            </a:pPr>
            <a:r>
              <a:rPr lang="en-US" sz="2000" dirty="0"/>
              <a:t>Repeat the process until the software recognizes files without bloatware’s</a:t>
            </a:r>
          </a:p>
          <a:p>
            <a:pPr marL="514350" indent="-514350">
              <a:buFont typeface="+mj-lt"/>
              <a:buAutoNum type="romanUcPeriod" startAt="11"/>
            </a:pPr>
            <a:r>
              <a:rPr lang="en-US" sz="2000" dirty="0"/>
              <a:t>This software should perform these tasks in the bg whenever a new package is loaded in the RAM or downloaded</a:t>
            </a:r>
          </a:p>
          <a:p>
            <a:pPr marL="514350" indent="-514350">
              <a:buFont typeface="+mj-lt"/>
              <a:buAutoNum type="romanUcPeriod" startAt="11"/>
            </a:pPr>
            <a:r>
              <a:rPr lang="en-US" sz="2000" dirty="0"/>
              <a:t>Optimized disk usage is achieved</a:t>
            </a:r>
          </a:p>
          <a:p>
            <a:pPr marL="514350" indent="-514350">
              <a:buFont typeface="+mj-lt"/>
              <a:buAutoNum type="romanUcPeriod" startAt="11"/>
            </a:pPr>
            <a:r>
              <a:rPr lang="en-US" sz="2000" dirty="0"/>
              <a:t>RAM is utilized much efficiently without any bloatware's which improves the performance</a:t>
            </a:r>
          </a:p>
          <a:p>
            <a:pPr marL="514350" indent="-514350">
              <a:buFont typeface="+mj-lt"/>
              <a:buAutoNum type="romanUcPeriod" startAt="11"/>
            </a:pPr>
            <a:r>
              <a:rPr lang="en-US" sz="2000" dirty="0"/>
              <a:t>GUI consists of several buttons that are attached to the windows PowerShell script for individual bloatware removal and removal of all bloatware’s in the pc</a:t>
            </a:r>
          </a:p>
          <a:p>
            <a:pPr marL="514350" indent="-514350">
              <a:buFont typeface="+mj-lt"/>
              <a:buAutoNum type="romanUcPeriod" startAt="11"/>
            </a:pPr>
            <a:r>
              <a:rPr lang="en-US" sz="2000" dirty="0"/>
              <a:t>PowerShell </a:t>
            </a:r>
            <a:r>
              <a:rPr lang="en-IN" sz="2000" dirty="0"/>
              <a:t>language is used to interact with the kernel of the operating system to perform all these tasks</a:t>
            </a:r>
          </a:p>
          <a:p>
            <a:pPr marL="514350" indent="-514350">
              <a:buFont typeface="+mj-lt"/>
              <a:buAutoNum type="romanUcPeriod" startAt="11"/>
            </a:pPr>
            <a:r>
              <a:rPr lang="en-IN" sz="2000" dirty="0"/>
              <a:t>Stop</a:t>
            </a:r>
            <a:endParaRPr lang="en-US" sz="2000" dirty="0"/>
          </a:p>
          <a:p>
            <a:pPr marL="514350" indent="-514350">
              <a:buFont typeface="+mj-lt"/>
              <a:buAutoNum type="romanUcPeriod" startAt="11"/>
            </a:pPr>
            <a:endParaRPr lang="en-US" sz="2000" dirty="0"/>
          </a:p>
          <a:p>
            <a:pPr marL="514350" indent="-514350">
              <a:buFont typeface="+mj-lt"/>
              <a:buAutoNum type="romanUcPeriod" startAt="11"/>
            </a:pPr>
            <a:endParaRPr lang="en-US" sz="2000" dirty="0"/>
          </a:p>
          <a:p>
            <a:pPr marL="514350" indent="-514350">
              <a:buFont typeface="+mj-lt"/>
              <a:buAutoNum type="romanUcPeriod" startAt="11"/>
            </a:pPr>
            <a:endParaRPr lang="en-IN" sz="2000" dirty="0"/>
          </a:p>
          <a:p>
            <a:pPr marL="514350" indent="-514350">
              <a:buFont typeface="+mj-lt"/>
              <a:buAutoNum type="romanUcPeriod" startAt="11"/>
            </a:pPr>
            <a:endParaRPr lang="en-IN" sz="2000" dirty="0"/>
          </a:p>
          <a:p>
            <a:pPr marL="514350" indent="-514350">
              <a:buFont typeface="+mj-lt"/>
              <a:buAutoNum type="romanUcPeriod" startAt="11"/>
            </a:pPr>
            <a:endParaRPr lang="en-IN" sz="2000" dirty="0"/>
          </a:p>
          <a:p>
            <a:pPr marL="571500" indent="-571500">
              <a:buFont typeface="+mj-lt"/>
              <a:buAutoNum type="romanUcPeriod" startAt="11"/>
            </a:pPr>
            <a:endParaRPr lang="en-IN" dirty="0"/>
          </a:p>
        </p:txBody>
      </p:sp>
    </p:spTree>
    <p:extLst>
      <p:ext uri="{BB962C8B-B14F-4D97-AF65-F5344CB8AC3E}">
        <p14:creationId xmlns:p14="http://schemas.microsoft.com/office/powerpoint/2010/main" val="221589404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67000"/>
              </a:schemeClr>
            </a:gs>
            <a:gs pos="25000">
              <a:schemeClr val="accent5">
                <a:lumMod val="97000"/>
                <a:lumOff val="3000"/>
              </a:schemeClr>
            </a:gs>
            <a:gs pos="47000">
              <a:schemeClr val="accent5">
                <a:alpha val="68000"/>
                <a:lumMod val="35000"/>
                <a:lumOff val="65000"/>
              </a:schemeClr>
            </a:gs>
          </a:gsLst>
          <a:lin ang="162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12E2D-BD92-4DB0-D988-E425A74E4338}"/>
              </a:ext>
            </a:extLst>
          </p:cNvPr>
          <p:cNvSpPr>
            <a:spLocks noGrp="1"/>
          </p:cNvSpPr>
          <p:nvPr>
            <p:ph type="title"/>
          </p:nvPr>
        </p:nvSpPr>
        <p:spPr/>
        <p:txBody>
          <a:bodyPr/>
          <a:lstStyle/>
          <a:p>
            <a:r>
              <a:rPr lang="en-IN" dirty="0"/>
              <a:t>TOOL TO BE USED</a:t>
            </a:r>
          </a:p>
        </p:txBody>
      </p:sp>
      <p:sp>
        <p:nvSpPr>
          <p:cNvPr id="3" name="Content Placeholder 2">
            <a:extLst>
              <a:ext uri="{FF2B5EF4-FFF2-40B4-BE49-F238E27FC236}">
                <a16:creationId xmlns:a16="http://schemas.microsoft.com/office/drawing/2014/main" id="{D1736E92-973A-C6A5-4768-86BFCFDACBF3}"/>
              </a:ext>
            </a:extLst>
          </p:cNvPr>
          <p:cNvSpPr>
            <a:spLocks noGrp="1"/>
          </p:cNvSpPr>
          <p:nvPr>
            <p:ph idx="1"/>
          </p:nvPr>
        </p:nvSpPr>
        <p:spPr/>
        <p:txBody>
          <a:bodyPr/>
          <a:lstStyle/>
          <a:p>
            <a:r>
              <a:rPr lang="en-IN" b="1" dirty="0"/>
              <a:t>POWERSHELL</a:t>
            </a:r>
          </a:p>
          <a:p>
            <a:endParaRPr lang="en-IN" b="1" dirty="0"/>
          </a:p>
        </p:txBody>
      </p:sp>
      <p:sp>
        <p:nvSpPr>
          <p:cNvPr id="4" name="Date Placeholder 3">
            <a:extLst>
              <a:ext uri="{FF2B5EF4-FFF2-40B4-BE49-F238E27FC236}">
                <a16:creationId xmlns:a16="http://schemas.microsoft.com/office/drawing/2014/main" id="{D8B8AD4D-9EDA-311D-F68F-3778CB461A20}"/>
              </a:ext>
            </a:extLst>
          </p:cNvPr>
          <p:cNvSpPr>
            <a:spLocks noGrp="1"/>
          </p:cNvSpPr>
          <p:nvPr>
            <p:ph type="dt" sz="half" idx="2"/>
          </p:nvPr>
        </p:nvSpPr>
        <p:spPr/>
        <p:txBody>
          <a:bodyPr/>
          <a:lstStyle/>
          <a:p>
            <a:fld id="{7E7AB22C-8B7E-9B4A-8C65-396C3C874D86}" type="datetime1">
              <a:rPr lang="en-US" smtClean="0"/>
              <a:pPr/>
              <a:t>3/7/2023</a:t>
            </a:fld>
            <a:endParaRPr lang="en-US" dirty="0"/>
          </a:p>
        </p:txBody>
      </p:sp>
      <p:sp>
        <p:nvSpPr>
          <p:cNvPr id="6" name="Slide Number Placeholder 5">
            <a:extLst>
              <a:ext uri="{FF2B5EF4-FFF2-40B4-BE49-F238E27FC236}">
                <a16:creationId xmlns:a16="http://schemas.microsoft.com/office/drawing/2014/main" id="{0E58B1E7-2F14-8275-2289-098D5C8D6EC9}"/>
              </a:ext>
            </a:extLst>
          </p:cNvPr>
          <p:cNvSpPr>
            <a:spLocks noGrp="1"/>
          </p:cNvSpPr>
          <p:nvPr>
            <p:ph type="sldNum" sz="quarter" idx="4"/>
          </p:nvPr>
        </p:nvSpPr>
        <p:spPr/>
        <p:txBody>
          <a:bodyPr/>
          <a:lstStyle/>
          <a:p>
            <a:fld id="{294A09A9-5501-47C1-A89A-A340965A2BE2}" type="slidenum">
              <a:rPr lang="en-US" smtClean="0"/>
              <a:pPr/>
              <a:t>17</a:t>
            </a:fld>
            <a:endParaRPr lang="en-US" dirty="0"/>
          </a:p>
        </p:txBody>
      </p:sp>
      <p:pic>
        <p:nvPicPr>
          <p:cNvPr id="8" name="Picture 7">
            <a:extLst>
              <a:ext uri="{FF2B5EF4-FFF2-40B4-BE49-F238E27FC236}">
                <a16:creationId xmlns:a16="http://schemas.microsoft.com/office/drawing/2014/main" id="{00978FC7-4E27-ED4F-421E-67AD952FA27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337118" y="2702830"/>
            <a:ext cx="1979486" cy="1961449"/>
          </a:xfrm>
          <a:prstGeom prst="rect">
            <a:avLst/>
          </a:prstGeom>
          <a:effectLst>
            <a:outerShdw blurRad="50800" dist="50800" dir="5400000" algn="ctr" rotWithShape="0">
              <a:schemeClr val="tx1">
                <a:lumMod val="95000"/>
                <a:lumOff val="5000"/>
              </a:schemeClr>
            </a:outerShdw>
          </a:effectLst>
        </p:spPr>
      </p:pic>
      <p:pic>
        <p:nvPicPr>
          <p:cNvPr id="15" name="Picture 14">
            <a:extLst>
              <a:ext uri="{FF2B5EF4-FFF2-40B4-BE49-F238E27FC236}">
                <a16:creationId xmlns:a16="http://schemas.microsoft.com/office/drawing/2014/main" id="{828757CF-010C-5057-E192-771B05BC1CA7}"/>
              </a:ext>
            </a:extLst>
          </p:cNvPr>
          <p:cNvPicPr>
            <a:picLocks noChangeAspect="1"/>
          </p:cNvPicPr>
          <p:nvPr/>
        </p:nvPicPr>
        <p:blipFill>
          <a:blip r:embed="rId4"/>
          <a:stretch>
            <a:fillRect/>
          </a:stretch>
        </p:blipFill>
        <p:spPr>
          <a:xfrm>
            <a:off x="4055393" y="3904315"/>
            <a:ext cx="3497541" cy="2185963"/>
          </a:xfrm>
          <a:prstGeom prst="roundRect">
            <a:avLst>
              <a:gd name="adj" fmla="val 17053"/>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a:extLst>
              <a:ext uri="{FF2B5EF4-FFF2-40B4-BE49-F238E27FC236}">
                <a16:creationId xmlns:a16="http://schemas.microsoft.com/office/drawing/2014/main" id="{45801140-3BF3-2318-9C75-AE213622D7FC}"/>
              </a:ext>
            </a:extLst>
          </p:cNvPr>
          <p:cNvPicPr>
            <a:picLocks noChangeAspect="1"/>
          </p:cNvPicPr>
          <p:nvPr/>
        </p:nvPicPr>
        <p:blipFill rotWithShape="1">
          <a:blip r:embed="rId5"/>
          <a:srcRect l="3174" t="9765"/>
          <a:stretch/>
        </p:blipFill>
        <p:spPr>
          <a:xfrm>
            <a:off x="6965003" y="1348661"/>
            <a:ext cx="4268351" cy="293244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85166273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67000"/>
              </a:schemeClr>
            </a:gs>
            <a:gs pos="25000">
              <a:schemeClr val="accent5">
                <a:lumMod val="97000"/>
                <a:lumOff val="3000"/>
              </a:schemeClr>
            </a:gs>
            <a:gs pos="47000">
              <a:schemeClr val="accent5">
                <a:alpha val="68000"/>
                <a:lumMod val="35000"/>
                <a:lumOff val="65000"/>
              </a:schemeClr>
            </a:gs>
          </a:gsLst>
          <a:lin ang="162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a:xfrm>
            <a:off x="530543" y="89170"/>
            <a:ext cx="3102950" cy="1175426"/>
          </a:xfrm>
        </p:spPr>
        <p:txBody>
          <a:bodyPr/>
          <a:lstStyle/>
          <a:p>
            <a:r>
              <a:rPr lang="en-US" dirty="0">
                <a:solidFill>
                  <a:srgbClr val="002060"/>
                </a:solidFill>
              </a:rPr>
              <a:t>TIMELINE </a:t>
            </a:r>
          </a:p>
        </p:txBody>
      </p:sp>
      <p:sp>
        <p:nvSpPr>
          <p:cNvPr id="4" name="Date Placeholder 3">
            <a:extLst>
              <a:ext uri="{FF2B5EF4-FFF2-40B4-BE49-F238E27FC236}">
                <a16:creationId xmlns:a16="http://schemas.microsoft.com/office/drawing/2014/main" id="{374915C9-579A-6644-A782-7D56C8F5561E}"/>
              </a:ext>
            </a:extLst>
          </p:cNvPr>
          <p:cNvSpPr>
            <a:spLocks noGrp="1"/>
          </p:cNvSpPr>
          <p:nvPr>
            <p:ph type="dt" sz="half" idx="2"/>
          </p:nvPr>
        </p:nvSpPr>
        <p:spPr/>
        <p:txBody>
          <a:bodyPr/>
          <a:lstStyle/>
          <a:p>
            <a:fld id="{79C497D8-AFA6-424B-9876-402B886244CF}" type="datetime1">
              <a:rPr lang="en-US" smtClean="0"/>
              <a:t>3/7/2023</a:t>
            </a:fld>
            <a:endParaRPr lang="en-US" dirty="0"/>
          </a:p>
        </p:txBody>
      </p:sp>
      <p:sp>
        <p:nvSpPr>
          <p:cNvPr id="6" name="Slide Number Placeholder 5">
            <a:extLst>
              <a:ext uri="{FF2B5EF4-FFF2-40B4-BE49-F238E27FC236}">
                <a16:creationId xmlns:a16="http://schemas.microsoft.com/office/drawing/2014/main" id="{280037C3-0E79-CD4B-92A9-5B5F9E74A60B}"/>
              </a:ext>
            </a:extLst>
          </p:cNvPr>
          <p:cNvSpPr>
            <a:spLocks noGrp="1"/>
          </p:cNvSpPr>
          <p:nvPr>
            <p:ph type="sldNum" sz="quarter" idx="4"/>
          </p:nvPr>
        </p:nvSpPr>
        <p:spPr/>
        <p:txBody>
          <a:bodyPr/>
          <a:lstStyle/>
          <a:p>
            <a:fld id="{294A09A9-5501-47C1-A89A-A340965A2BE2}" type="slidenum">
              <a:rPr lang="en-US" smtClean="0"/>
              <a:t>18</a:t>
            </a:fld>
            <a:endParaRPr lang="en-US" dirty="0"/>
          </a:p>
        </p:txBody>
      </p:sp>
      <p:pic>
        <p:nvPicPr>
          <p:cNvPr id="8" name="Picture 7">
            <a:extLst>
              <a:ext uri="{FF2B5EF4-FFF2-40B4-BE49-F238E27FC236}">
                <a16:creationId xmlns:a16="http://schemas.microsoft.com/office/drawing/2014/main" id="{3FD78C0B-C79D-A062-E51F-660F8EE2499E}"/>
              </a:ext>
            </a:extLst>
          </p:cNvPr>
          <p:cNvPicPr>
            <a:picLocks noChangeAspect="1"/>
          </p:cNvPicPr>
          <p:nvPr/>
        </p:nvPicPr>
        <p:blipFill rotWithShape="1">
          <a:blip r:embed="rId2"/>
          <a:srcRect t="7338" b="2423"/>
          <a:stretch/>
        </p:blipFill>
        <p:spPr>
          <a:xfrm>
            <a:off x="3421506" y="1378558"/>
            <a:ext cx="6867957" cy="4863830"/>
          </a:xfrm>
          <a:prstGeom prst="roundRect">
            <a:avLst>
              <a:gd name="adj" fmla="val 8594"/>
            </a:avLst>
          </a:prstGeom>
          <a:solidFill>
            <a:srgbClr val="FFFFFF">
              <a:shade val="85000"/>
            </a:srgbClr>
          </a:solidFill>
          <a:ln>
            <a:noFill/>
          </a:ln>
          <a:effectLst>
            <a:outerShdw blurRad="50800" dist="50800" dir="5400000" algn="ctr" rotWithShape="0">
              <a:schemeClr val="tx1"/>
            </a:outerShdw>
            <a:reflection blurRad="12700" stA="0" endPos="28000" dist="5000" dir="5400000" sy="-100000" algn="bl" rotWithShape="0"/>
          </a:effectLst>
        </p:spPr>
      </p:pic>
    </p:spTree>
    <p:extLst>
      <p:ext uri="{BB962C8B-B14F-4D97-AF65-F5344CB8AC3E}">
        <p14:creationId xmlns:p14="http://schemas.microsoft.com/office/powerpoint/2010/main" val="93249840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14000" r="-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385B8-A9FE-0CB4-B567-A188F7CBF309}"/>
              </a:ext>
            </a:extLst>
          </p:cNvPr>
          <p:cNvSpPr>
            <a:spLocks noGrp="1"/>
          </p:cNvSpPr>
          <p:nvPr>
            <p:ph type="title"/>
          </p:nvPr>
        </p:nvSpPr>
        <p:spPr/>
        <p:txBody>
          <a:bodyPr/>
          <a:lstStyle/>
          <a:p>
            <a:r>
              <a:rPr lang="en-IN" dirty="0">
                <a:solidFill>
                  <a:schemeClr val="tx1">
                    <a:lumMod val="95000"/>
                    <a:lumOff val="5000"/>
                  </a:schemeClr>
                </a:solidFill>
              </a:rPr>
              <a:t>REFERENCES</a:t>
            </a:r>
          </a:p>
        </p:txBody>
      </p:sp>
      <p:sp>
        <p:nvSpPr>
          <p:cNvPr id="3" name="Content Placeholder 2">
            <a:extLst>
              <a:ext uri="{FF2B5EF4-FFF2-40B4-BE49-F238E27FC236}">
                <a16:creationId xmlns:a16="http://schemas.microsoft.com/office/drawing/2014/main" id="{99899E8E-7872-AF27-8521-9A3E2C2C1AE6}"/>
              </a:ext>
            </a:extLst>
          </p:cNvPr>
          <p:cNvSpPr>
            <a:spLocks noGrp="1"/>
          </p:cNvSpPr>
          <p:nvPr>
            <p:ph idx="1"/>
          </p:nvPr>
        </p:nvSpPr>
        <p:spPr>
          <a:xfrm>
            <a:off x="1167493" y="2087561"/>
            <a:ext cx="9779182" cy="4099230"/>
          </a:xfrm>
        </p:spPr>
        <p:txBody>
          <a:bodyPr/>
          <a:lstStyle/>
          <a:p>
            <a:pPr marL="342900" lvl="0" indent="-342900">
              <a:lnSpc>
                <a:spcPct val="107000"/>
              </a:lnSpc>
              <a:spcAft>
                <a:spcPts val="30"/>
              </a:spcAft>
              <a:buFont typeface="Wingdings" panose="05000000000000000000" pitchFamily="2" charset="2"/>
              <a:buChar char=""/>
            </a:pPr>
            <a:r>
              <a:rPr lang="en-IN" sz="1800"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Y. Tang </a:t>
            </a:r>
            <a:r>
              <a:rPr lang="en-IN" sz="1800" i="1"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et al</a:t>
            </a:r>
            <a:r>
              <a:rPr lang="en-IN" sz="1800"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 "XDebloat: Towards Automated Feature-Oriented App Debloating," in </a:t>
            </a:r>
            <a:r>
              <a:rPr lang="en-IN" sz="1800" i="1"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IEEE Transactions on Software Engineering</a:t>
            </a:r>
            <a:r>
              <a:rPr lang="en-IN" sz="1800"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 vol. 48, no. 11, pp. 4501-4520, 1 Nov. 2022, doi: 10.1109/TSE.2021.3120213.</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Wingdings" panose="05000000000000000000" pitchFamily="2" charset="2"/>
              <a:buChar char=""/>
            </a:pPr>
            <a:r>
              <a:rPr lang="en-IN" sz="1800"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H. Sharif, M. Abubakar, A. Gehani and F. Zaffar, "Trimmer: Application Specialization for Code Debloating," </a:t>
            </a:r>
            <a:r>
              <a:rPr lang="en-IN" sz="1800" i="1"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2018 33rd IEEE/ACM International Conference on Automated Software Engineering (ASE)</a:t>
            </a:r>
            <a:r>
              <a:rPr lang="en-IN" sz="1800"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 Montpellier, France, 2018, pp. 329-339, doi: 10.1145/32381</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Wingdings" panose="05000000000000000000" pitchFamily="2" charset="2"/>
              <a:buChar char=""/>
            </a:pPr>
            <a:r>
              <a:rPr lang="en-IN" sz="1800"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D. He, J. Lu and J. Xue, "Context Debloating for Object-Sensitive Pointer Analysis," </a:t>
            </a:r>
            <a:r>
              <a:rPr lang="en-IN" sz="1800" i="1"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2021 36th IEEE/ACM International Conference on Automated Software Engineering (ASE)</a:t>
            </a:r>
            <a:r>
              <a:rPr lang="en-IN" sz="1800"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 Melbourne, Australia, 2021, pp. 79-91, doi: 10.1109/ASE51524.2021.9678880.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Wingdings" panose="05000000000000000000" pitchFamily="2" charset="2"/>
              <a:buChar char=""/>
            </a:pPr>
            <a:r>
              <a:rPr lang="en-IN" sz="1800"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Ahmad </a:t>
            </a:r>
            <a:r>
              <a:rPr lang="en-IN" sz="1800" i="1"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et al</a:t>
            </a:r>
            <a:r>
              <a:rPr lang="en-IN" sz="1800"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 "Trimmer: An Automated System for Configuration-Based Software Debloating," in </a:t>
            </a:r>
            <a:r>
              <a:rPr lang="en-IN" sz="1800" i="1"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IEEE Transactions on Software Engineering</a:t>
            </a:r>
            <a:r>
              <a:rPr lang="en-IN" sz="1800"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 vol. 48, no. 9, pp. 3485-3505, 1 Sept. 2022, doi: 10.1109/TSE.2021.3095716.</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514350" indent="-514350">
              <a:buFont typeface="+mj-lt"/>
              <a:buAutoNum type="arabicPeriod"/>
            </a:pPr>
            <a:endParaRPr lang="en-IN" dirty="0">
              <a:solidFill>
                <a:schemeClr val="tx1"/>
              </a:solidFill>
            </a:endParaRPr>
          </a:p>
        </p:txBody>
      </p:sp>
      <p:sp>
        <p:nvSpPr>
          <p:cNvPr id="4" name="Date Placeholder 3">
            <a:extLst>
              <a:ext uri="{FF2B5EF4-FFF2-40B4-BE49-F238E27FC236}">
                <a16:creationId xmlns:a16="http://schemas.microsoft.com/office/drawing/2014/main" id="{EAAA1C1F-A121-06C9-650D-D893A1C302E8}"/>
              </a:ext>
            </a:extLst>
          </p:cNvPr>
          <p:cNvSpPr>
            <a:spLocks noGrp="1"/>
          </p:cNvSpPr>
          <p:nvPr>
            <p:ph type="dt" sz="half" idx="2"/>
          </p:nvPr>
        </p:nvSpPr>
        <p:spPr/>
        <p:txBody>
          <a:bodyPr/>
          <a:lstStyle/>
          <a:p>
            <a:fld id="{5F02DCD1-2C6B-F948-9F72-3BB0CF3D512E}" type="datetime1">
              <a:rPr lang="en-US" smtClean="0"/>
              <a:pPr/>
              <a:t>3/7/2023</a:t>
            </a:fld>
            <a:endParaRPr lang="en-US" dirty="0"/>
          </a:p>
        </p:txBody>
      </p:sp>
      <p:sp>
        <p:nvSpPr>
          <p:cNvPr id="6" name="Slide Number Placeholder 5">
            <a:extLst>
              <a:ext uri="{FF2B5EF4-FFF2-40B4-BE49-F238E27FC236}">
                <a16:creationId xmlns:a16="http://schemas.microsoft.com/office/drawing/2014/main" id="{0EBF4E57-3310-4822-A9A2-7FD27EBB0860}"/>
              </a:ext>
            </a:extLst>
          </p:cNvPr>
          <p:cNvSpPr>
            <a:spLocks noGrp="1"/>
          </p:cNvSpPr>
          <p:nvPr>
            <p:ph type="sldNum" sz="quarter" idx="4"/>
          </p:nvPr>
        </p:nvSpPr>
        <p:spPr/>
        <p:txBody>
          <a:bodyPr/>
          <a:lstStyle/>
          <a:p>
            <a:fld id="{294A09A9-5501-47C1-A89A-A340965A2BE2}" type="slidenum">
              <a:rPr lang="en-US" smtClean="0"/>
              <a:pPr/>
              <a:t>19</a:t>
            </a:fld>
            <a:endParaRPr lang="en-US" dirty="0"/>
          </a:p>
        </p:txBody>
      </p:sp>
    </p:spTree>
    <p:extLst>
      <p:ext uri="{BB962C8B-B14F-4D97-AF65-F5344CB8AC3E}">
        <p14:creationId xmlns:p14="http://schemas.microsoft.com/office/powerpoint/2010/main" val="3584466826"/>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46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OBJECTIVES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366815"/>
          </a:xfrm>
        </p:spPr>
        <p:txBody>
          <a:bodyPr vert="horz" lIns="91440" tIns="45720" rIns="91440" bIns="45720" rtlCol="0" anchor="t">
            <a:normAutofit/>
          </a:bodyPr>
          <a:lstStyle/>
          <a:p>
            <a:pPr marL="457200" indent="-457200">
              <a:buFont typeface="Wingdings" panose="05000000000000000000" pitchFamily="2" charset="2"/>
              <a:buChar char="Ø"/>
            </a:pPr>
            <a:r>
              <a:rPr lang="en-US" sz="2400" dirty="0"/>
              <a:t>To remove windows bloatware</a:t>
            </a:r>
          </a:p>
          <a:p>
            <a:pPr marL="457200" indent="-457200">
              <a:buFont typeface="Wingdings" panose="05000000000000000000" pitchFamily="2" charset="2"/>
              <a:buChar char="Ø"/>
            </a:pPr>
            <a:r>
              <a:rPr lang="en-US" sz="2400" dirty="0"/>
              <a:t>To reduce CPU And RAM usage</a:t>
            </a:r>
          </a:p>
          <a:p>
            <a:pPr marL="457200" indent="-457200">
              <a:buFont typeface="Wingdings" panose="05000000000000000000" pitchFamily="2" charset="2"/>
              <a:buChar char="Ø"/>
            </a:pPr>
            <a:r>
              <a:rPr lang="en-US" sz="2400" dirty="0"/>
              <a:t>To clean tasks and auto startups</a:t>
            </a:r>
          </a:p>
          <a:p>
            <a:pPr marL="457200" indent="-457200">
              <a:buFont typeface="Wingdings" panose="05000000000000000000" pitchFamily="2" charset="2"/>
              <a:buChar char="Ø"/>
            </a:pPr>
            <a:r>
              <a:rPr lang="en-US" sz="2400" dirty="0"/>
              <a:t>To deactivate windows indexing</a:t>
            </a:r>
          </a:p>
          <a:p>
            <a:pPr marL="457200" indent="-457200">
              <a:buFont typeface="Wingdings" panose="05000000000000000000" pitchFamily="2" charset="2"/>
              <a:buChar char="Ø"/>
            </a:pPr>
            <a:r>
              <a:rPr lang="en-US" sz="2400" dirty="0"/>
              <a:t>To perform mouse acceleration and GPU flickering fix</a:t>
            </a:r>
          </a:p>
          <a:p>
            <a:pPr marL="457200" indent="-457200">
              <a:buFont typeface="Wingdings" panose="05000000000000000000" pitchFamily="2" charset="2"/>
              <a:buChar char="Ø"/>
            </a:pPr>
            <a:r>
              <a:rPr lang="en-US" sz="2400" dirty="0"/>
              <a:t>To deactivate unnecessary windows components</a:t>
            </a:r>
          </a:p>
          <a:p>
            <a:pPr marL="457200" indent="-457200">
              <a:buFont typeface="Wingdings" panose="05000000000000000000" pitchFamily="2" charset="2"/>
              <a:buChar char="Ø"/>
            </a:pPr>
            <a:r>
              <a:rPr lang="en-US" sz="2400" dirty="0"/>
              <a:t>To design a GUI for enabling or disabling function </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3/7/2023</a:t>
            </a:fld>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385B8-A9FE-0CB4-B567-A188F7CBF309}"/>
              </a:ext>
            </a:extLst>
          </p:cNvPr>
          <p:cNvSpPr>
            <a:spLocks noGrp="1"/>
          </p:cNvSpPr>
          <p:nvPr>
            <p:ph type="title"/>
          </p:nvPr>
        </p:nvSpPr>
        <p:spPr/>
        <p:txBody>
          <a:bodyPr/>
          <a:lstStyle/>
          <a:p>
            <a:r>
              <a:rPr lang="en-IN" dirty="0">
                <a:solidFill>
                  <a:schemeClr val="tx1">
                    <a:lumMod val="95000"/>
                    <a:lumOff val="5000"/>
                  </a:schemeClr>
                </a:solidFill>
              </a:rPr>
              <a:t>REFERENCES</a:t>
            </a:r>
          </a:p>
        </p:txBody>
      </p:sp>
      <p:sp>
        <p:nvSpPr>
          <p:cNvPr id="3" name="Content Placeholder 2">
            <a:extLst>
              <a:ext uri="{FF2B5EF4-FFF2-40B4-BE49-F238E27FC236}">
                <a16:creationId xmlns:a16="http://schemas.microsoft.com/office/drawing/2014/main" id="{99899E8E-7872-AF27-8521-9A3E2C2C1AE6}"/>
              </a:ext>
            </a:extLst>
          </p:cNvPr>
          <p:cNvSpPr>
            <a:spLocks noGrp="1"/>
          </p:cNvSpPr>
          <p:nvPr>
            <p:ph idx="1"/>
          </p:nvPr>
        </p:nvSpPr>
        <p:spPr>
          <a:xfrm>
            <a:off x="1167493" y="2087561"/>
            <a:ext cx="9779182" cy="4157596"/>
          </a:xfrm>
        </p:spPr>
        <p:txBody>
          <a:bodyPr/>
          <a:lstStyle/>
          <a:p>
            <a:pPr marL="514350" indent="-514350">
              <a:buFont typeface="+mj-lt"/>
              <a:buAutoNum type="arabicPeriod" startAt="5"/>
            </a:pPr>
            <a:r>
              <a:rPr lang="en-IN" sz="1800" kern="1200"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S. E. Ponta, W. Fischer, H. Plate and A. Sabetta, "The Used, the Bloated, and the Vulnerable: Reducing the Attack Surface of an Industrial Application," </a:t>
            </a:r>
            <a:r>
              <a:rPr lang="en-IN" sz="1800" i="1" kern="1200"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2021 IEEE International Conference on Software Maintenance and Evolution (ICSME)</a:t>
            </a:r>
            <a:r>
              <a:rPr lang="en-IN" sz="1800" kern="1200"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 Luxembourg, 2021, pp. 555-558, doi: 10.1109/ICSME52107.2021.00056</a:t>
            </a:r>
          </a:p>
          <a:p>
            <a:pPr marL="514350" indent="-514350">
              <a:buFont typeface="+mj-lt"/>
              <a:buAutoNum type="arabicPeriod" startAt="5"/>
            </a:pPr>
            <a:r>
              <a:rPr lang="en-IN" sz="1800" kern="1200"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J. Wang, A. Li, H. Li, C. Lu and N. Zhang, "RT-TEE: Real-time System Availability for Cyber-physical Systems using ARM TrustZone," 2022 IEEE Symposium on Security and Privacy (SP), San Francisco, CA, USA, 2022, pp. 352-369, doi: 10.1109/SP46214.2022.9833604.</a:t>
            </a:r>
            <a:endParaRPr lang="en-IN" sz="1800" dirty="0">
              <a:solidFill>
                <a:srgbClr val="333333"/>
              </a:solidFill>
              <a:latin typeface="Arial" panose="020B0604020202020204" pitchFamily="34" charset="0"/>
              <a:ea typeface="Times New Roman" panose="02020603050405020304" pitchFamily="18" charset="0"/>
              <a:cs typeface="Mangal" panose="02040503050203030202" pitchFamily="18" charset="0"/>
            </a:endParaRPr>
          </a:p>
          <a:p>
            <a:pPr marL="514350" indent="-514350">
              <a:buFont typeface="+mj-lt"/>
              <a:buAutoNum type="arabicPeriod" startAt="5"/>
            </a:pPr>
            <a:r>
              <a:rPr lang="en-IN" sz="1800" kern="1200"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Q. Xin, F. Behrang, M. Fazzini and A. Orso, "Identifying Features of Android Apps from Execution Traces," 2019 IEEE/ACM 6th International Conference on Mobile Software Engineering and Systems (MOBILESoft), Montreal, QC, Canada, 2019, pp. 35-39, doi: 10.1109/MOBILESoft.2019.00015.</a:t>
            </a:r>
          </a:p>
          <a:p>
            <a:pPr marL="514350" indent="-514350">
              <a:buFont typeface="+mj-lt"/>
              <a:buAutoNum type="arabicPeriod" startAt="5"/>
            </a:pPr>
            <a:r>
              <a:rPr lang="en-IN" sz="1800" kern="1200"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J. Lowdermilk and S. Sethumadhavan, "Towards Zero Trust: An Experience Report," 2021 IEEE Secure Development Conference (SecDev), Atlanta, GA, USA, 2021, pp. 79-85, doi: 10.1109/SecDev51306.2021.00027.</a:t>
            </a:r>
          </a:p>
          <a:p>
            <a:pPr marL="514350" indent="-514350">
              <a:buFont typeface="+mj-lt"/>
              <a:buAutoNum type="arabicPeriod" startAt="5"/>
            </a:pPr>
            <a:endParaRPr lang="en-IN" sz="1800" kern="1200" dirty="0">
              <a:solidFill>
                <a:srgbClr val="333333"/>
              </a:solidFill>
              <a:effectLst/>
              <a:latin typeface="Arial" panose="020B0604020202020204" pitchFamily="34" charset="0"/>
              <a:ea typeface="Times New Roman" panose="02020603050405020304" pitchFamily="18" charset="0"/>
              <a:cs typeface="Mangal" panose="02040503050203030202" pitchFamily="18" charset="0"/>
            </a:endParaRPr>
          </a:p>
          <a:p>
            <a:pPr marL="514350" indent="-514350">
              <a:buFont typeface="+mj-lt"/>
              <a:buAutoNum type="arabicPeriod" startAt="5"/>
            </a:pPr>
            <a:endParaRPr lang="en-IN" dirty="0">
              <a:solidFill>
                <a:schemeClr val="tx1"/>
              </a:solidFill>
            </a:endParaRPr>
          </a:p>
        </p:txBody>
      </p:sp>
      <p:sp>
        <p:nvSpPr>
          <p:cNvPr id="4" name="Date Placeholder 3">
            <a:extLst>
              <a:ext uri="{FF2B5EF4-FFF2-40B4-BE49-F238E27FC236}">
                <a16:creationId xmlns:a16="http://schemas.microsoft.com/office/drawing/2014/main" id="{EAAA1C1F-A121-06C9-650D-D893A1C302E8}"/>
              </a:ext>
            </a:extLst>
          </p:cNvPr>
          <p:cNvSpPr>
            <a:spLocks noGrp="1"/>
          </p:cNvSpPr>
          <p:nvPr>
            <p:ph type="dt" sz="half" idx="2"/>
          </p:nvPr>
        </p:nvSpPr>
        <p:spPr/>
        <p:txBody>
          <a:bodyPr/>
          <a:lstStyle/>
          <a:p>
            <a:fld id="{5F02DCD1-2C6B-F948-9F72-3BB0CF3D512E}" type="datetime1">
              <a:rPr lang="en-US" smtClean="0"/>
              <a:pPr/>
              <a:t>3/7/2023</a:t>
            </a:fld>
            <a:endParaRPr lang="en-US" dirty="0"/>
          </a:p>
        </p:txBody>
      </p:sp>
      <p:sp>
        <p:nvSpPr>
          <p:cNvPr id="6" name="Slide Number Placeholder 5">
            <a:extLst>
              <a:ext uri="{FF2B5EF4-FFF2-40B4-BE49-F238E27FC236}">
                <a16:creationId xmlns:a16="http://schemas.microsoft.com/office/drawing/2014/main" id="{0EBF4E57-3310-4822-A9A2-7FD27EBB0860}"/>
              </a:ext>
            </a:extLst>
          </p:cNvPr>
          <p:cNvSpPr>
            <a:spLocks noGrp="1"/>
          </p:cNvSpPr>
          <p:nvPr>
            <p:ph type="sldNum" sz="quarter" idx="4"/>
          </p:nvPr>
        </p:nvSpPr>
        <p:spPr/>
        <p:txBody>
          <a:bodyPr/>
          <a:lstStyle/>
          <a:p>
            <a:fld id="{294A09A9-5501-47C1-A89A-A340965A2BE2}" type="slidenum">
              <a:rPr lang="en-US" smtClean="0"/>
              <a:pPr/>
              <a:t>20</a:t>
            </a:fld>
            <a:endParaRPr lang="en-US" dirty="0"/>
          </a:p>
        </p:txBody>
      </p:sp>
    </p:spTree>
    <p:extLst>
      <p:ext uri="{BB962C8B-B14F-4D97-AF65-F5344CB8AC3E}">
        <p14:creationId xmlns:p14="http://schemas.microsoft.com/office/powerpoint/2010/main" val="35794618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r="-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385B8-A9FE-0CB4-B567-A188F7CBF309}"/>
              </a:ext>
            </a:extLst>
          </p:cNvPr>
          <p:cNvSpPr>
            <a:spLocks noGrp="1"/>
          </p:cNvSpPr>
          <p:nvPr>
            <p:ph type="title"/>
          </p:nvPr>
        </p:nvSpPr>
        <p:spPr/>
        <p:txBody>
          <a:bodyPr/>
          <a:lstStyle/>
          <a:p>
            <a:r>
              <a:rPr lang="en-IN" dirty="0">
                <a:solidFill>
                  <a:schemeClr val="tx1">
                    <a:lumMod val="95000"/>
                    <a:lumOff val="5000"/>
                  </a:schemeClr>
                </a:solidFill>
              </a:rPr>
              <a:t>REFERENCES</a:t>
            </a:r>
          </a:p>
        </p:txBody>
      </p:sp>
      <p:sp>
        <p:nvSpPr>
          <p:cNvPr id="3" name="Content Placeholder 2">
            <a:extLst>
              <a:ext uri="{FF2B5EF4-FFF2-40B4-BE49-F238E27FC236}">
                <a16:creationId xmlns:a16="http://schemas.microsoft.com/office/drawing/2014/main" id="{99899E8E-7872-AF27-8521-9A3E2C2C1AE6}"/>
              </a:ext>
            </a:extLst>
          </p:cNvPr>
          <p:cNvSpPr>
            <a:spLocks noGrp="1"/>
          </p:cNvSpPr>
          <p:nvPr>
            <p:ph idx="1"/>
          </p:nvPr>
        </p:nvSpPr>
        <p:spPr>
          <a:xfrm>
            <a:off x="1167493" y="2087561"/>
            <a:ext cx="9779182" cy="4157596"/>
          </a:xfrm>
        </p:spPr>
        <p:txBody>
          <a:bodyPr/>
          <a:lstStyle/>
          <a:p>
            <a:pPr marL="514350" indent="-514350">
              <a:buFont typeface="+mj-lt"/>
              <a:buAutoNum type="arabicPeriod" startAt="9"/>
            </a:pPr>
            <a:r>
              <a:rPr lang="en-IN" sz="1800" kern="1200"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A. Pilgun, "Don't Trust Me, Test Me: 100% Code Coverage for a 3rd-party Android App," 2020 27th Asia-Pacific Software Engineering Conference (APSEC), Singapore, Singapore, 2020, pp. 375-384, doi: 10.1109/APSEC51365.2020.00046.</a:t>
            </a:r>
          </a:p>
          <a:p>
            <a:pPr marL="514350" indent="-514350">
              <a:buFont typeface="+mj-lt"/>
              <a:buAutoNum type="arabicPeriod" startAt="9"/>
            </a:pPr>
            <a:r>
              <a:rPr lang="en-IN" sz="1800" kern="1200"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Z. Hu and B. Dolan- </a:t>
            </a:r>
            <a:r>
              <a:rPr lang="en-IN" sz="1800" kern="1200" dirty="0" err="1">
                <a:solidFill>
                  <a:srgbClr val="333333"/>
                </a:solidFill>
                <a:effectLst/>
                <a:latin typeface="Arial" panose="020B0604020202020204" pitchFamily="34" charset="0"/>
                <a:ea typeface="Times New Roman" panose="02020603050405020304" pitchFamily="18" charset="0"/>
                <a:cs typeface="Mangal" panose="02040503050203030202" pitchFamily="18" charset="0"/>
              </a:rPr>
              <a:t>Gavitt</a:t>
            </a:r>
            <a:r>
              <a:rPr lang="en-IN" sz="1800" kern="1200" dirty="0">
                <a:solidFill>
                  <a:srgbClr val="333333"/>
                </a:solidFill>
                <a:effectLst/>
                <a:latin typeface="Arial" panose="020B0604020202020204" pitchFamily="34" charset="0"/>
                <a:ea typeface="Times New Roman" panose="02020603050405020304" pitchFamily="18" charset="0"/>
                <a:cs typeface="Mangal" panose="02040503050203030202" pitchFamily="18" charset="0"/>
              </a:rPr>
              <a:t>, "IRQDebloat: Reducing Driver Attack Surface in Embedded Devices," 2022 IEEE Symposium on Security and Privacy (SP), San Francisco, CA, USA, 2022, pp. 1608-1622, doi: 10.1109/SP46214.2022.9833695.</a:t>
            </a:r>
          </a:p>
          <a:p>
            <a:pPr marL="514350" indent="-514350">
              <a:buFont typeface="+mj-lt"/>
              <a:buAutoNum type="arabicPeriod" startAt="9"/>
            </a:pPr>
            <a:endParaRPr lang="en-IN" dirty="0">
              <a:solidFill>
                <a:schemeClr val="tx1"/>
              </a:solidFill>
            </a:endParaRPr>
          </a:p>
        </p:txBody>
      </p:sp>
      <p:sp>
        <p:nvSpPr>
          <p:cNvPr id="4" name="Date Placeholder 3">
            <a:extLst>
              <a:ext uri="{FF2B5EF4-FFF2-40B4-BE49-F238E27FC236}">
                <a16:creationId xmlns:a16="http://schemas.microsoft.com/office/drawing/2014/main" id="{EAAA1C1F-A121-06C9-650D-D893A1C302E8}"/>
              </a:ext>
            </a:extLst>
          </p:cNvPr>
          <p:cNvSpPr>
            <a:spLocks noGrp="1"/>
          </p:cNvSpPr>
          <p:nvPr>
            <p:ph type="dt" sz="half" idx="2"/>
          </p:nvPr>
        </p:nvSpPr>
        <p:spPr/>
        <p:txBody>
          <a:bodyPr/>
          <a:lstStyle/>
          <a:p>
            <a:fld id="{5F02DCD1-2C6B-F948-9F72-3BB0CF3D512E}" type="datetime1">
              <a:rPr lang="en-US" smtClean="0"/>
              <a:pPr/>
              <a:t>3/7/2023</a:t>
            </a:fld>
            <a:endParaRPr lang="en-US" dirty="0"/>
          </a:p>
        </p:txBody>
      </p:sp>
      <p:sp>
        <p:nvSpPr>
          <p:cNvPr id="6" name="Slide Number Placeholder 5">
            <a:extLst>
              <a:ext uri="{FF2B5EF4-FFF2-40B4-BE49-F238E27FC236}">
                <a16:creationId xmlns:a16="http://schemas.microsoft.com/office/drawing/2014/main" id="{0EBF4E57-3310-4822-A9A2-7FD27EBB0860}"/>
              </a:ext>
            </a:extLst>
          </p:cNvPr>
          <p:cNvSpPr>
            <a:spLocks noGrp="1"/>
          </p:cNvSpPr>
          <p:nvPr>
            <p:ph type="sldNum" sz="quarter" idx="4"/>
          </p:nvPr>
        </p:nvSpPr>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237973855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25000">
              <a:schemeClr val="accent5">
                <a:lumMod val="97000"/>
                <a:lumOff val="3000"/>
              </a:schemeClr>
            </a:gs>
            <a:gs pos="47000">
              <a:schemeClr val="accent5">
                <a:alpha val="68000"/>
                <a:lumMod val="35000"/>
                <a:lumOff val="65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pPr algn="ctr"/>
            <a:r>
              <a:rPr lang="en-US" dirty="0"/>
              <a:t>Thank you</a:t>
            </a:r>
          </a:p>
        </p:txBody>
      </p:sp>
    </p:spTree>
    <p:extLst>
      <p:ext uri="{BB962C8B-B14F-4D97-AF65-F5344CB8AC3E}">
        <p14:creationId xmlns:p14="http://schemas.microsoft.com/office/powerpoint/2010/main" val="92618457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045E-2686-AAB8-3DB0-10119A0594CE}"/>
              </a:ext>
            </a:extLst>
          </p:cNvPr>
          <p:cNvSpPr>
            <a:spLocks noGrp="1"/>
          </p:cNvSpPr>
          <p:nvPr>
            <p:ph type="title"/>
          </p:nvPr>
        </p:nvSpPr>
        <p:spPr>
          <a:xfrm>
            <a:off x="1167492" y="381000"/>
            <a:ext cx="9779183" cy="640403"/>
          </a:xfrm>
        </p:spPr>
        <p:txBody>
          <a:bodyPr/>
          <a:lstStyle/>
          <a:p>
            <a:r>
              <a:rPr lang="en-US" dirty="0"/>
              <a:t>LITERACY SURVEY</a:t>
            </a:r>
            <a:endParaRPr lang="en-IN" dirty="0"/>
          </a:p>
        </p:txBody>
      </p:sp>
      <p:graphicFrame>
        <p:nvGraphicFramePr>
          <p:cNvPr id="7" name="Table 7">
            <a:extLst>
              <a:ext uri="{FF2B5EF4-FFF2-40B4-BE49-F238E27FC236}">
                <a16:creationId xmlns:a16="http://schemas.microsoft.com/office/drawing/2014/main" id="{0D7DB8B7-BEFE-A330-A9EA-1C6311C02B19}"/>
              </a:ext>
            </a:extLst>
          </p:cNvPr>
          <p:cNvGraphicFramePr>
            <a:graphicFrameLocks noGrp="1"/>
          </p:cNvGraphicFramePr>
          <p:nvPr>
            <p:ph idx="1"/>
            <p:extLst>
              <p:ext uri="{D42A27DB-BD31-4B8C-83A1-F6EECF244321}">
                <p14:modId xmlns:p14="http://schemas.microsoft.com/office/powerpoint/2010/main" val="3014857377"/>
              </p:ext>
            </p:extLst>
          </p:nvPr>
        </p:nvGraphicFramePr>
        <p:xfrm>
          <a:off x="565826" y="1130500"/>
          <a:ext cx="11060348" cy="4968742"/>
        </p:xfrm>
        <a:graphic>
          <a:graphicData uri="http://schemas.openxmlformats.org/drawingml/2006/table">
            <a:tbl>
              <a:tblPr firstRow="1" bandRow="1">
                <a:tableStyleId>{5C22544A-7EE6-4342-B048-85BDC9FD1C3A}</a:tableStyleId>
              </a:tblPr>
              <a:tblGrid>
                <a:gridCol w="1251251">
                  <a:extLst>
                    <a:ext uri="{9D8B030D-6E8A-4147-A177-3AD203B41FA5}">
                      <a16:colId xmlns:a16="http://schemas.microsoft.com/office/drawing/2014/main" val="2361907445"/>
                    </a:ext>
                  </a:extLst>
                </a:gridCol>
                <a:gridCol w="1660685">
                  <a:extLst>
                    <a:ext uri="{9D8B030D-6E8A-4147-A177-3AD203B41FA5}">
                      <a16:colId xmlns:a16="http://schemas.microsoft.com/office/drawing/2014/main" val="1781066762"/>
                    </a:ext>
                  </a:extLst>
                </a:gridCol>
                <a:gridCol w="920381">
                  <a:extLst>
                    <a:ext uri="{9D8B030D-6E8A-4147-A177-3AD203B41FA5}">
                      <a16:colId xmlns:a16="http://schemas.microsoft.com/office/drawing/2014/main" val="1798700324"/>
                    </a:ext>
                  </a:extLst>
                </a:gridCol>
                <a:gridCol w="2030838">
                  <a:extLst>
                    <a:ext uri="{9D8B030D-6E8A-4147-A177-3AD203B41FA5}">
                      <a16:colId xmlns:a16="http://schemas.microsoft.com/office/drawing/2014/main" val="3611929699"/>
                    </a:ext>
                  </a:extLst>
                </a:gridCol>
                <a:gridCol w="2691111">
                  <a:extLst>
                    <a:ext uri="{9D8B030D-6E8A-4147-A177-3AD203B41FA5}">
                      <a16:colId xmlns:a16="http://schemas.microsoft.com/office/drawing/2014/main" val="90784821"/>
                    </a:ext>
                  </a:extLst>
                </a:gridCol>
                <a:gridCol w="2506082">
                  <a:extLst>
                    <a:ext uri="{9D8B030D-6E8A-4147-A177-3AD203B41FA5}">
                      <a16:colId xmlns:a16="http://schemas.microsoft.com/office/drawing/2014/main" val="1164953855"/>
                    </a:ext>
                  </a:extLst>
                </a:gridCol>
              </a:tblGrid>
              <a:tr h="467250">
                <a:tc>
                  <a:txBody>
                    <a:bodyPr/>
                    <a:lstStyle/>
                    <a:p>
                      <a:pPr algn="ctr"/>
                      <a:r>
                        <a:rPr lang="en-US" sz="1600" dirty="0">
                          <a:solidFill>
                            <a:schemeClr val="tx1"/>
                          </a:solidFill>
                        </a:rPr>
                        <a:t>PAPER NO</a:t>
                      </a:r>
                      <a:endParaRPr lang="en-IN" sz="1600" dirty="0">
                        <a:solidFill>
                          <a:schemeClr val="tx1"/>
                        </a:solidFill>
                      </a:endParaRPr>
                    </a:p>
                  </a:txBody>
                  <a:tcPr>
                    <a:gradFill>
                      <a:gsLst>
                        <a:gs pos="0">
                          <a:schemeClr val="accent3"/>
                        </a:gs>
                        <a:gs pos="58000">
                          <a:schemeClr val="accent2">
                            <a:lumMod val="97000"/>
                            <a:lumOff val="3000"/>
                          </a:schemeClr>
                        </a:gs>
                        <a:gs pos="100000">
                          <a:schemeClr val="accent2">
                            <a:lumMod val="60000"/>
                            <a:lumOff val="40000"/>
                          </a:schemeClr>
                        </a:gs>
                      </a:gsLst>
                      <a:path path="rect">
                        <a:fillToRect l="100000" t="100000"/>
                      </a:path>
                    </a:gradFill>
                  </a:tcPr>
                </a:tc>
                <a:tc>
                  <a:txBody>
                    <a:bodyPr/>
                    <a:lstStyle/>
                    <a:p>
                      <a:pPr algn="ctr"/>
                      <a:r>
                        <a:rPr lang="en-US" sz="1600" dirty="0">
                          <a:solidFill>
                            <a:schemeClr val="tx1"/>
                          </a:solidFill>
                        </a:rPr>
                        <a:t>PAPER</a:t>
                      </a:r>
                      <a:endParaRPr lang="en-IN" sz="1600" dirty="0">
                        <a:solidFill>
                          <a:schemeClr val="tx1"/>
                        </a:solidFill>
                      </a:endParaRPr>
                    </a:p>
                  </a:txBody>
                  <a:tcPr>
                    <a:gradFill>
                      <a:gsLst>
                        <a:gs pos="0">
                          <a:schemeClr val="accent3"/>
                        </a:gs>
                        <a:gs pos="58000">
                          <a:schemeClr val="accent2">
                            <a:lumMod val="97000"/>
                            <a:lumOff val="3000"/>
                          </a:schemeClr>
                        </a:gs>
                        <a:gs pos="100000">
                          <a:schemeClr val="accent2">
                            <a:lumMod val="60000"/>
                            <a:lumOff val="40000"/>
                          </a:schemeClr>
                        </a:gs>
                      </a:gsLst>
                      <a:path path="rect">
                        <a:fillToRect l="100000" t="100000"/>
                      </a:path>
                    </a:gradFill>
                  </a:tcPr>
                </a:tc>
                <a:tc>
                  <a:txBody>
                    <a:bodyPr/>
                    <a:lstStyle/>
                    <a:p>
                      <a:pPr algn="ctr"/>
                      <a:r>
                        <a:rPr lang="en-US" sz="1600" dirty="0">
                          <a:solidFill>
                            <a:schemeClr val="tx1"/>
                          </a:solidFill>
                        </a:rPr>
                        <a:t>YEAR</a:t>
                      </a:r>
                      <a:endParaRPr lang="en-IN" sz="1600" dirty="0">
                        <a:solidFill>
                          <a:schemeClr val="tx1"/>
                        </a:solidFill>
                      </a:endParaRPr>
                    </a:p>
                  </a:txBody>
                  <a:tcPr>
                    <a:gradFill>
                      <a:gsLst>
                        <a:gs pos="0">
                          <a:schemeClr val="accent3"/>
                        </a:gs>
                        <a:gs pos="58000">
                          <a:schemeClr val="accent2">
                            <a:lumMod val="97000"/>
                            <a:lumOff val="3000"/>
                          </a:schemeClr>
                        </a:gs>
                        <a:gs pos="100000">
                          <a:schemeClr val="accent2">
                            <a:lumMod val="60000"/>
                            <a:lumOff val="40000"/>
                          </a:schemeClr>
                        </a:gs>
                      </a:gsLst>
                      <a:path path="rect">
                        <a:fillToRect l="100000" t="100000"/>
                      </a:path>
                    </a:gradFill>
                  </a:tcPr>
                </a:tc>
                <a:tc>
                  <a:txBody>
                    <a:bodyPr/>
                    <a:lstStyle/>
                    <a:p>
                      <a:pPr algn="ctr"/>
                      <a:r>
                        <a:rPr lang="en-US" sz="1600" dirty="0">
                          <a:solidFill>
                            <a:schemeClr val="tx1"/>
                          </a:solidFill>
                        </a:rPr>
                        <a:t>AUTHORS</a:t>
                      </a:r>
                      <a:endParaRPr lang="en-IN" sz="1600" dirty="0">
                        <a:solidFill>
                          <a:schemeClr val="tx1"/>
                        </a:solidFill>
                      </a:endParaRPr>
                    </a:p>
                  </a:txBody>
                  <a:tcPr>
                    <a:gradFill>
                      <a:gsLst>
                        <a:gs pos="0">
                          <a:schemeClr val="accent3"/>
                        </a:gs>
                        <a:gs pos="58000">
                          <a:schemeClr val="accent2">
                            <a:lumMod val="97000"/>
                            <a:lumOff val="3000"/>
                          </a:schemeClr>
                        </a:gs>
                        <a:gs pos="100000">
                          <a:schemeClr val="accent2">
                            <a:lumMod val="60000"/>
                            <a:lumOff val="40000"/>
                          </a:schemeClr>
                        </a:gs>
                      </a:gsLst>
                      <a:path path="rect">
                        <a:fillToRect l="100000" t="100000"/>
                      </a:path>
                    </a:gradFill>
                  </a:tcPr>
                </a:tc>
                <a:tc>
                  <a:txBody>
                    <a:bodyPr/>
                    <a:lstStyle/>
                    <a:p>
                      <a:pPr algn="ctr"/>
                      <a:r>
                        <a:rPr lang="en-US" sz="1600" dirty="0">
                          <a:solidFill>
                            <a:schemeClr val="tx1"/>
                          </a:solidFill>
                        </a:rPr>
                        <a:t>WORKS</a:t>
                      </a:r>
                      <a:endParaRPr lang="en-IN" sz="1600" dirty="0">
                        <a:solidFill>
                          <a:schemeClr val="tx1"/>
                        </a:solidFill>
                      </a:endParaRPr>
                    </a:p>
                  </a:txBody>
                  <a:tcPr>
                    <a:gradFill>
                      <a:gsLst>
                        <a:gs pos="0">
                          <a:schemeClr val="accent3"/>
                        </a:gs>
                        <a:gs pos="58000">
                          <a:schemeClr val="accent2">
                            <a:lumMod val="97000"/>
                            <a:lumOff val="3000"/>
                          </a:schemeClr>
                        </a:gs>
                        <a:gs pos="100000">
                          <a:schemeClr val="accent2">
                            <a:lumMod val="60000"/>
                            <a:lumOff val="40000"/>
                          </a:schemeClr>
                        </a:gs>
                      </a:gsLst>
                      <a:path path="rect">
                        <a:fillToRect l="100000" t="100000"/>
                      </a:path>
                    </a:gradFill>
                  </a:tcPr>
                </a:tc>
                <a:tc>
                  <a:txBody>
                    <a:bodyPr/>
                    <a:lstStyle/>
                    <a:p>
                      <a:pPr algn="ctr"/>
                      <a:r>
                        <a:rPr lang="en-US" sz="1600" dirty="0">
                          <a:solidFill>
                            <a:schemeClr val="tx1"/>
                          </a:solidFill>
                        </a:rPr>
                        <a:t>D</a:t>
                      </a:r>
                      <a:r>
                        <a:rPr lang="en-IN" sz="1600" dirty="0">
                          <a:solidFill>
                            <a:schemeClr val="tx1"/>
                          </a:solidFill>
                        </a:rPr>
                        <a:t>RAWBACKS</a:t>
                      </a:r>
                    </a:p>
                  </a:txBody>
                  <a:tcPr>
                    <a:gradFill>
                      <a:gsLst>
                        <a:gs pos="0">
                          <a:schemeClr val="accent3"/>
                        </a:gs>
                        <a:gs pos="58000">
                          <a:schemeClr val="accent2">
                            <a:lumMod val="97000"/>
                            <a:lumOff val="3000"/>
                          </a:schemeClr>
                        </a:gs>
                        <a:gs pos="100000">
                          <a:schemeClr val="accent2">
                            <a:lumMod val="60000"/>
                            <a:lumOff val="40000"/>
                          </a:schemeClr>
                        </a:gs>
                      </a:gsLst>
                      <a:path path="rect">
                        <a:fillToRect l="100000" t="100000"/>
                      </a:path>
                    </a:gradFill>
                  </a:tcPr>
                </a:tc>
                <a:extLst>
                  <a:ext uri="{0D108BD9-81ED-4DB2-BD59-A6C34878D82A}">
                    <a16:rowId xmlns:a16="http://schemas.microsoft.com/office/drawing/2014/main" val="1296081671"/>
                  </a:ext>
                </a:extLst>
              </a:tr>
              <a:tr h="2054387">
                <a:tc>
                  <a:txBody>
                    <a:bodyPr/>
                    <a:lstStyle/>
                    <a:p>
                      <a:r>
                        <a:rPr lang="en-US" sz="1200" dirty="0">
                          <a:solidFill>
                            <a:schemeClr val="tx1"/>
                          </a:solidFill>
                        </a:rPr>
                        <a:t>1.</a:t>
                      </a:r>
                      <a:endParaRPr lang="en-IN" sz="1200" dirty="0">
                        <a:solidFill>
                          <a:schemeClr val="tx1"/>
                        </a:solidFill>
                      </a:endParaRPr>
                    </a:p>
                  </a:txBody>
                  <a:tcPr/>
                </a:tc>
                <a:tc>
                  <a:txBody>
                    <a:bodyPr/>
                    <a:lstStyle/>
                    <a:p>
                      <a:r>
                        <a:rPr lang="en-US" sz="1200" b="0" i="0" kern="1200" dirty="0">
                          <a:solidFill>
                            <a:schemeClr val="dk1"/>
                          </a:solidFill>
                          <a:effectLst/>
                          <a:latin typeface="+mn-lt"/>
                          <a:ea typeface="+mn-ea"/>
                          <a:cs typeface="+mn-cs"/>
                        </a:rPr>
                        <a:t>"WinCuts: Automated Debloating of Windows Operating Systems"</a:t>
                      </a:r>
                      <a:endParaRPr lang="en-IN" sz="1200" dirty="0">
                        <a:solidFill>
                          <a:schemeClr val="tx1"/>
                        </a:solidFill>
                      </a:endParaRPr>
                    </a:p>
                  </a:txBody>
                  <a:tcPr/>
                </a:tc>
                <a:tc>
                  <a:txBody>
                    <a:bodyPr/>
                    <a:lstStyle/>
                    <a:p>
                      <a:r>
                        <a:rPr lang="en-US" sz="1200" dirty="0">
                          <a:solidFill>
                            <a:schemeClr val="tx1"/>
                          </a:solidFill>
                        </a:rPr>
                        <a:t>2016</a:t>
                      </a:r>
                      <a:endParaRPr lang="en-IN" sz="1200" dirty="0">
                        <a:solidFill>
                          <a:schemeClr val="tx1"/>
                        </a:solidFill>
                      </a:endParaRPr>
                    </a:p>
                  </a:txBody>
                  <a:tcPr/>
                </a:tc>
                <a:tc>
                  <a:txBody>
                    <a:bodyPr/>
                    <a:lstStyle/>
                    <a:p>
                      <a:r>
                        <a:rPr lang="en-IN" sz="1200" b="0" i="0" kern="1200" dirty="0">
                          <a:solidFill>
                            <a:schemeClr val="dk1"/>
                          </a:solidFill>
                          <a:effectLst/>
                          <a:latin typeface="+mn-lt"/>
                          <a:ea typeface="+mn-ea"/>
                          <a:cs typeface="+mn-cs"/>
                        </a:rPr>
                        <a:t>Imtiaz Karim, Yan Shoshitaishvili, Adam Doupé, Gail-Joon Ahn</a:t>
                      </a:r>
                      <a:endParaRPr lang="en-IN" sz="1200" dirty="0">
                        <a:solidFill>
                          <a:schemeClr val="tx1"/>
                        </a:solidFill>
                      </a:endParaRPr>
                    </a:p>
                  </a:txBody>
                  <a:tcPr/>
                </a:tc>
                <a:tc>
                  <a:txBody>
                    <a:bodyPr/>
                    <a:lstStyle/>
                    <a:p>
                      <a:r>
                        <a:rPr lang="en-US" sz="1200" b="0" i="0" kern="1200" dirty="0">
                          <a:solidFill>
                            <a:schemeClr val="dk1"/>
                          </a:solidFill>
                          <a:effectLst/>
                          <a:latin typeface="+mn-lt"/>
                          <a:ea typeface="+mn-ea"/>
                          <a:cs typeface="+mn-cs"/>
                        </a:rPr>
                        <a:t>This paper presents WinCuts, an automated debloating tool for Windows operating systems. WinCuts uses static analysis to identify and remove unused components, services, and features from the Windows OS. </a:t>
                      </a:r>
                      <a:endParaRPr lang="en-IN" sz="1200" dirty="0">
                        <a:solidFill>
                          <a:schemeClr val="tx1"/>
                        </a:solidFill>
                      </a:endParaRPr>
                    </a:p>
                  </a:txBody>
                  <a:tcPr/>
                </a:tc>
                <a:tc>
                  <a:txBody>
                    <a:bodyPr/>
                    <a:lstStyle/>
                    <a:p>
                      <a:r>
                        <a:rPr lang="en-US" sz="1200" b="0" i="0" kern="1200" dirty="0">
                          <a:solidFill>
                            <a:schemeClr val="dk1"/>
                          </a:solidFill>
                          <a:effectLst/>
                          <a:latin typeface="+mn-lt"/>
                          <a:ea typeface="+mn-ea"/>
                          <a:cs typeface="+mn-cs"/>
                        </a:rPr>
                        <a:t>The tool may not be effective in identifying all unused components and features, especially in cases where they are conditionally executed. Additionally, the tool may introduce compatibility issues or break system dependencies if critical components are removed.</a:t>
                      </a:r>
                      <a:endParaRPr lang="en-IN" sz="1200" dirty="0">
                        <a:solidFill>
                          <a:schemeClr val="tx1"/>
                        </a:solidFill>
                      </a:endParaRPr>
                    </a:p>
                  </a:txBody>
                  <a:tcPr/>
                </a:tc>
                <a:extLst>
                  <a:ext uri="{0D108BD9-81ED-4DB2-BD59-A6C34878D82A}">
                    <a16:rowId xmlns:a16="http://schemas.microsoft.com/office/drawing/2014/main" val="3061368132"/>
                  </a:ext>
                </a:extLst>
              </a:tr>
              <a:tr h="2447105">
                <a:tc>
                  <a:txBody>
                    <a:bodyPr/>
                    <a:lstStyle/>
                    <a:p>
                      <a:r>
                        <a:rPr lang="en-US" sz="1200" dirty="0">
                          <a:solidFill>
                            <a:schemeClr val="tx1"/>
                          </a:solidFill>
                        </a:rPr>
                        <a:t>2.</a:t>
                      </a:r>
                      <a:endParaRPr lang="en-IN" sz="1200" dirty="0">
                        <a:solidFill>
                          <a:schemeClr val="tx1"/>
                        </a:solidFill>
                      </a:endParaRPr>
                    </a:p>
                  </a:txBody>
                  <a:tcPr/>
                </a:tc>
                <a:tc>
                  <a:txBody>
                    <a:bodyPr/>
                    <a:lstStyle/>
                    <a:p>
                      <a:r>
                        <a:rPr lang="en-US" sz="1200" b="0" i="0" kern="1200" dirty="0">
                          <a:solidFill>
                            <a:schemeClr val="dk1"/>
                          </a:solidFill>
                          <a:effectLst/>
                          <a:latin typeface="+mn-lt"/>
                          <a:ea typeface="+mn-ea"/>
                          <a:cs typeface="+mn-cs"/>
                        </a:rPr>
                        <a:t>"Automated Windows Deobfuscation and Debloating"</a:t>
                      </a:r>
                      <a:endParaRPr lang="en-IN" sz="1200" dirty="0">
                        <a:solidFill>
                          <a:schemeClr val="tx1"/>
                        </a:solidFill>
                      </a:endParaRPr>
                    </a:p>
                  </a:txBody>
                  <a:tcPr/>
                </a:tc>
                <a:tc>
                  <a:txBody>
                    <a:bodyPr/>
                    <a:lstStyle/>
                    <a:p>
                      <a:r>
                        <a:rPr lang="en-US" sz="1200" dirty="0">
                          <a:solidFill>
                            <a:schemeClr val="tx1"/>
                          </a:solidFill>
                        </a:rPr>
                        <a:t>2019</a:t>
                      </a:r>
                      <a:endParaRPr lang="en-IN" sz="1200" dirty="0">
                        <a:solidFill>
                          <a:schemeClr val="tx1"/>
                        </a:solidFill>
                      </a:endParaRPr>
                    </a:p>
                  </a:txBody>
                  <a:tcPr/>
                </a:tc>
                <a:tc>
                  <a:txBody>
                    <a:bodyPr/>
                    <a:lstStyle/>
                    <a:p>
                      <a:r>
                        <a:rPr lang="en-IN" sz="1200" b="0" i="0" kern="1200" dirty="0">
                          <a:solidFill>
                            <a:schemeClr val="dk1"/>
                          </a:solidFill>
                          <a:effectLst/>
                          <a:latin typeface="+mn-lt"/>
                          <a:ea typeface="+mn-ea"/>
                          <a:cs typeface="+mn-cs"/>
                        </a:rPr>
                        <a:t>Noah Johnson, Eric Gustafson, Robert Walls, Mark McLean, William Enck</a:t>
                      </a:r>
                      <a:endParaRPr lang="en-IN" sz="1200" dirty="0">
                        <a:solidFill>
                          <a:schemeClr val="tx1"/>
                        </a:solidFill>
                      </a:endParaRPr>
                    </a:p>
                  </a:txBody>
                  <a:tcPr/>
                </a:tc>
                <a:tc>
                  <a:txBody>
                    <a:bodyPr/>
                    <a:lstStyle/>
                    <a:p>
                      <a:r>
                        <a:rPr lang="en-US" sz="1200" b="0" i="0" kern="1200" dirty="0">
                          <a:solidFill>
                            <a:schemeClr val="dk1"/>
                          </a:solidFill>
                          <a:effectLst/>
                          <a:latin typeface="+mn-lt"/>
                          <a:ea typeface="+mn-ea"/>
                          <a:cs typeface="+mn-cs"/>
                        </a:rPr>
                        <a:t>This paper presents an automated debloating and deobfuscation tool for Windows operating systems. The tool uses static analysis to identify and remove unused code, as well as deobfuscate obfuscated code. The tool was evaluated on several malware samples and showed that it can effectively debloat and deobfuscate malicious Windows binaries.</a:t>
                      </a:r>
                      <a:endParaRPr lang="en-IN" sz="1200" dirty="0">
                        <a:solidFill>
                          <a:schemeClr val="tx1"/>
                        </a:solidFill>
                      </a:endParaRPr>
                    </a:p>
                  </a:txBody>
                  <a:tcPr/>
                </a:tc>
                <a:tc>
                  <a:txBody>
                    <a:bodyPr/>
                    <a:lstStyle/>
                    <a:p>
                      <a:r>
                        <a:rPr lang="en-US" sz="1200" b="0" i="0" kern="1200" dirty="0">
                          <a:solidFill>
                            <a:schemeClr val="dk1"/>
                          </a:solidFill>
                          <a:effectLst/>
                          <a:latin typeface="+mn-lt"/>
                          <a:ea typeface="+mn-ea"/>
                          <a:cs typeface="+mn-cs"/>
                        </a:rPr>
                        <a:t>The tool may not be effective in identifying all unused code, especially in cases where code is conditionally executed. Additionally, the tool may introduce new vulnerabilities or bugs in the binary code due to the structural changes.</a:t>
                      </a:r>
                      <a:endParaRPr lang="en-IN" sz="1200" dirty="0">
                        <a:solidFill>
                          <a:schemeClr val="tx1"/>
                        </a:solidFill>
                      </a:endParaRPr>
                    </a:p>
                  </a:txBody>
                  <a:tcPr/>
                </a:tc>
                <a:extLst>
                  <a:ext uri="{0D108BD9-81ED-4DB2-BD59-A6C34878D82A}">
                    <a16:rowId xmlns:a16="http://schemas.microsoft.com/office/drawing/2014/main" val="2384727652"/>
                  </a:ext>
                </a:extLst>
              </a:tr>
            </a:tbl>
          </a:graphicData>
        </a:graphic>
      </p:graphicFrame>
      <p:sp>
        <p:nvSpPr>
          <p:cNvPr id="4" name="Date Placeholder 3">
            <a:extLst>
              <a:ext uri="{FF2B5EF4-FFF2-40B4-BE49-F238E27FC236}">
                <a16:creationId xmlns:a16="http://schemas.microsoft.com/office/drawing/2014/main" id="{CCC395BF-C292-4C6F-3BA6-4BA7350EEA2A}"/>
              </a:ext>
            </a:extLst>
          </p:cNvPr>
          <p:cNvSpPr>
            <a:spLocks noGrp="1"/>
          </p:cNvSpPr>
          <p:nvPr>
            <p:ph type="dt" sz="half" idx="2"/>
          </p:nvPr>
        </p:nvSpPr>
        <p:spPr/>
        <p:txBody>
          <a:bodyPr/>
          <a:lstStyle/>
          <a:p>
            <a:fld id="{7E7AB22C-8B7E-9B4A-8C65-396C3C874D86}" type="datetime1">
              <a:rPr lang="en-US" smtClean="0"/>
              <a:pPr/>
              <a:t>3/7/2023</a:t>
            </a:fld>
            <a:endParaRPr lang="en-US" dirty="0"/>
          </a:p>
        </p:txBody>
      </p:sp>
      <p:sp>
        <p:nvSpPr>
          <p:cNvPr id="6" name="Slide Number Placeholder 5">
            <a:extLst>
              <a:ext uri="{FF2B5EF4-FFF2-40B4-BE49-F238E27FC236}">
                <a16:creationId xmlns:a16="http://schemas.microsoft.com/office/drawing/2014/main" id="{DBBD8E98-7B70-FDDD-AED5-B485FF66FD20}"/>
              </a:ext>
            </a:extLst>
          </p:cNvPr>
          <p:cNvSpPr>
            <a:spLocks noGrp="1"/>
          </p:cNvSpPr>
          <p:nvPr>
            <p:ph type="sldNum" sz="quarter" idx="4"/>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69591896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03A126EF-A8DA-DC4F-9689-84C274D8E313}"/>
              </a:ext>
            </a:extLst>
          </p:cNvPr>
          <p:cNvGraphicFramePr>
            <a:graphicFrameLocks noGrp="1"/>
          </p:cNvGraphicFramePr>
          <p:nvPr>
            <p:ph idx="1"/>
            <p:extLst>
              <p:ext uri="{D42A27DB-BD31-4B8C-83A1-F6EECF244321}">
                <p14:modId xmlns:p14="http://schemas.microsoft.com/office/powerpoint/2010/main" val="1886762454"/>
              </p:ext>
            </p:extLst>
          </p:nvPr>
        </p:nvGraphicFramePr>
        <p:xfrm>
          <a:off x="496110" y="447472"/>
          <a:ext cx="11021438" cy="5733780"/>
        </p:xfrm>
        <a:graphic>
          <a:graphicData uri="http://schemas.openxmlformats.org/drawingml/2006/table">
            <a:tbl>
              <a:tblPr firstRow="1" bandRow="1">
                <a:tableStyleId>{5C22544A-7EE6-4342-B048-85BDC9FD1C3A}</a:tableStyleId>
              </a:tblPr>
              <a:tblGrid>
                <a:gridCol w="1246849">
                  <a:extLst>
                    <a:ext uri="{9D8B030D-6E8A-4147-A177-3AD203B41FA5}">
                      <a16:colId xmlns:a16="http://schemas.microsoft.com/office/drawing/2014/main" val="1939592617"/>
                    </a:ext>
                  </a:extLst>
                </a:gridCol>
                <a:gridCol w="1654843">
                  <a:extLst>
                    <a:ext uri="{9D8B030D-6E8A-4147-A177-3AD203B41FA5}">
                      <a16:colId xmlns:a16="http://schemas.microsoft.com/office/drawing/2014/main" val="1809580736"/>
                    </a:ext>
                  </a:extLst>
                </a:gridCol>
                <a:gridCol w="917143">
                  <a:extLst>
                    <a:ext uri="{9D8B030D-6E8A-4147-A177-3AD203B41FA5}">
                      <a16:colId xmlns:a16="http://schemas.microsoft.com/office/drawing/2014/main" val="150429196"/>
                    </a:ext>
                  </a:extLst>
                </a:gridCol>
                <a:gridCol w="2023693">
                  <a:extLst>
                    <a:ext uri="{9D8B030D-6E8A-4147-A177-3AD203B41FA5}">
                      <a16:colId xmlns:a16="http://schemas.microsoft.com/office/drawing/2014/main" val="3651291427"/>
                    </a:ext>
                  </a:extLst>
                </a:gridCol>
                <a:gridCol w="2681643">
                  <a:extLst>
                    <a:ext uri="{9D8B030D-6E8A-4147-A177-3AD203B41FA5}">
                      <a16:colId xmlns:a16="http://schemas.microsoft.com/office/drawing/2014/main" val="3998178947"/>
                    </a:ext>
                  </a:extLst>
                </a:gridCol>
                <a:gridCol w="2497267">
                  <a:extLst>
                    <a:ext uri="{9D8B030D-6E8A-4147-A177-3AD203B41FA5}">
                      <a16:colId xmlns:a16="http://schemas.microsoft.com/office/drawing/2014/main" val="3622252202"/>
                    </a:ext>
                  </a:extLst>
                </a:gridCol>
              </a:tblGrid>
              <a:tr h="518681">
                <a:tc>
                  <a:txBody>
                    <a:bodyPr/>
                    <a:lstStyle/>
                    <a:p>
                      <a:pPr algn="ctr"/>
                      <a:r>
                        <a:rPr lang="en-US" sz="1600" dirty="0">
                          <a:solidFill>
                            <a:schemeClr val="tx1"/>
                          </a:solidFill>
                        </a:rPr>
                        <a:t>PAPER NO</a:t>
                      </a:r>
                      <a:endParaRPr lang="en-IN" sz="1600" dirty="0">
                        <a:solidFill>
                          <a:schemeClr val="tx1"/>
                        </a:solidFill>
                      </a:endParaRPr>
                    </a:p>
                  </a:txBody>
                  <a:tcPr>
                    <a:gradFill flip="none" rotWithShape="1">
                      <a:gsLst>
                        <a:gs pos="0">
                          <a:schemeClr val="accent3"/>
                        </a:gs>
                        <a:gs pos="58000">
                          <a:schemeClr val="accent2">
                            <a:lumMod val="97000"/>
                            <a:lumOff val="3000"/>
                          </a:schemeClr>
                        </a:gs>
                        <a:gs pos="100000">
                          <a:schemeClr val="accent2">
                            <a:lumMod val="60000"/>
                            <a:lumOff val="40000"/>
                          </a:schemeClr>
                        </a:gs>
                      </a:gsLst>
                      <a:path path="rect">
                        <a:fillToRect l="100000" t="100000"/>
                      </a:path>
                      <a:tileRect r="-100000" b="-100000"/>
                    </a:gradFill>
                  </a:tcPr>
                </a:tc>
                <a:tc>
                  <a:txBody>
                    <a:bodyPr/>
                    <a:lstStyle/>
                    <a:p>
                      <a:pPr algn="ctr"/>
                      <a:r>
                        <a:rPr lang="en-US" sz="1600" dirty="0">
                          <a:solidFill>
                            <a:schemeClr val="tx1"/>
                          </a:solidFill>
                        </a:rPr>
                        <a:t>PAPER</a:t>
                      </a:r>
                      <a:endParaRPr lang="en-IN" sz="1600" dirty="0">
                        <a:solidFill>
                          <a:schemeClr val="tx1"/>
                        </a:solidFill>
                      </a:endParaRPr>
                    </a:p>
                  </a:txBody>
                  <a:tcPr>
                    <a:gradFill flip="none" rotWithShape="1">
                      <a:gsLst>
                        <a:gs pos="0">
                          <a:schemeClr val="accent3"/>
                        </a:gs>
                        <a:gs pos="58000">
                          <a:schemeClr val="accent2">
                            <a:lumMod val="97000"/>
                            <a:lumOff val="3000"/>
                          </a:schemeClr>
                        </a:gs>
                        <a:gs pos="100000">
                          <a:schemeClr val="accent2">
                            <a:lumMod val="60000"/>
                            <a:lumOff val="40000"/>
                          </a:schemeClr>
                        </a:gs>
                      </a:gsLst>
                      <a:path path="rect">
                        <a:fillToRect l="100000" t="100000"/>
                      </a:path>
                      <a:tileRect r="-100000" b="-100000"/>
                    </a:gradFill>
                  </a:tcPr>
                </a:tc>
                <a:tc>
                  <a:txBody>
                    <a:bodyPr/>
                    <a:lstStyle/>
                    <a:p>
                      <a:pPr algn="ctr"/>
                      <a:r>
                        <a:rPr lang="en-US" sz="1600" dirty="0">
                          <a:solidFill>
                            <a:schemeClr val="tx1"/>
                          </a:solidFill>
                        </a:rPr>
                        <a:t>YEAR</a:t>
                      </a:r>
                      <a:endParaRPr lang="en-IN" sz="1600" dirty="0">
                        <a:solidFill>
                          <a:schemeClr val="tx1"/>
                        </a:solidFill>
                      </a:endParaRPr>
                    </a:p>
                  </a:txBody>
                  <a:tcPr>
                    <a:gradFill flip="none" rotWithShape="1">
                      <a:gsLst>
                        <a:gs pos="0">
                          <a:schemeClr val="accent3"/>
                        </a:gs>
                        <a:gs pos="58000">
                          <a:schemeClr val="accent2">
                            <a:lumMod val="97000"/>
                            <a:lumOff val="3000"/>
                          </a:schemeClr>
                        </a:gs>
                        <a:gs pos="100000">
                          <a:schemeClr val="accent2">
                            <a:lumMod val="60000"/>
                            <a:lumOff val="40000"/>
                          </a:schemeClr>
                        </a:gs>
                      </a:gsLst>
                      <a:path path="rect">
                        <a:fillToRect l="100000" t="100000"/>
                      </a:path>
                      <a:tileRect r="-100000" b="-100000"/>
                    </a:gradFill>
                  </a:tcPr>
                </a:tc>
                <a:tc>
                  <a:txBody>
                    <a:bodyPr/>
                    <a:lstStyle/>
                    <a:p>
                      <a:pPr algn="ctr"/>
                      <a:r>
                        <a:rPr lang="en-US" sz="1600" dirty="0">
                          <a:solidFill>
                            <a:schemeClr val="tx1"/>
                          </a:solidFill>
                        </a:rPr>
                        <a:t>AUTHORS</a:t>
                      </a:r>
                      <a:endParaRPr lang="en-IN" sz="1600" dirty="0">
                        <a:solidFill>
                          <a:schemeClr val="tx1"/>
                        </a:solidFill>
                      </a:endParaRPr>
                    </a:p>
                  </a:txBody>
                  <a:tcPr>
                    <a:gradFill flip="none" rotWithShape="1">
                      <a:gsLst>
                        <a:gs pos="0">
                          <a:schemeClr val="accent3"/>
                        </a:gs>
                        <a:gs pos="58000">
                          <a:schemeClr val="accent2">
                            <a:lumMod val="97000"/>
                            <a:lumOff val="3000"/>
                          </a:schemeClr>
                        </a:gs>
                        <a:gs pos="100000">
                          <a:schemeClr val="accent2">
                            <a:lumMod val="60000"/>
                            <a:lumOff val="40000"/>
                          </a:schemeClr>
                        </a:gs>
                      </a:gsLst>
                      <a:path path="rect">
                        <a:fillToRect l="100000" t="100000"/>
                      </a:path>
                      <a:tileRect r="-100000" b="-100000"/>
                    </a:gradFill>
                  </a:tcPr>
                </a:tc>
                <a:tc>
                  <a:txBody>
                    <a:bodyPr/>
                    <a:lstStyle/>
                    <a:p>
                      <a:pPr algn="ctr"/>
                      <a:r>
                        <a:rPr lang="en-US" sz="1600" dirty="0">
                          <a:solidFill>
                            <a:schemeClr val="tx1"/>
                          </a:solidFill>
                        </a:rPr>
                        <a:t>WORKS</a:t>
                      </a:r>
                      <a:endParaRPr lang="en-IN" sz="1600" dirty="0">
                        <a:solidFill>
                          <a:schemeClr val="tx1"/>
                        </a:solidFill>
                      </a:endParaRPr>
                    </a:p>
                  </a:txBody>
                  <a:tcPr>
                    <a:gradFill flip="none" rotWithShape="1">
                      <a:gsLst>
                        <a:gs pos="0">
                          <a:schemeClr val="accent3"/>
                        </a:gs>
                        <a:gs pos="58000">
                          <a:schemeClr val="accent2">
                            <a:lumMod val="97000"/>
                            <a:lumOff val="3000"/>
                          </a:schemeClr>
                        </a:gs>
                        <a:gs pos="100000">
                          <a:schemeClr val="accent2">
                            <a:lumMod val="60000"/>
                            <a:lumOff val="40000"/>
                          </a:schemeClr>
                        </a:gs>
                      </a:gsLst>
                      <a:path path="rect">
                        <a:fillToRect l="100000" t="100000"/>
                      </a:path>
                      <a:tileRect r="-100000" b="-100000"/>
                    </a:gradFill>
                  </a:tcPr>
                </a:tc>
                <a:tc>
                  <a:txBody>
                    <a:bodyPr/>
                    <a:lstStyle/>
                    <a:p>
                      <a:pPr algn="ctr"/>
                      <a:r>
                        <a:rPr lang="en-US" sz="1600" dirty="0">
                          <a:solidFill>
                            <a:schemeClr val="tx1"/>
                          </a:solidFill>
                        </a:rPr>
                        <a:t>D</a:t>
                      </a:r>
                      <a:r>
                        <a:rPr lang="en-IN" sz="1600" dirty="0">
                          <a:solidFill>
                            <a:schemeClr val="tx1"/>
                          </a:solidFill>
                        </a:rPr>
                        <a:t>RAWBACKS</a:t>
                      </a:r>
                    </a:p>
                  </a:txBody>
                  <a:tcPr>
                    <a:gradFill flip="none" rotWithShape="1">
                      <a:gsLst>
                        <a:gs pos="0">
                          <a:schemeClr val="accent3"/>
                        </a:gs>
                        <a:gs pos="58000">
                          <a:schemeClr val="accent2">
                            <a:lumMod val="97000"/>
                            <a:lumOff val="3000"/>
                          </a:schemeClr>
                        </a:gs>
                        <a:gs pos="100000">
                          <a:schemeClr val="accent2">
                            <a:lumMod val="60000"/>
                            <a:lumOff val="40000"/>
                          </a:schemeClr>
                        </a:gs>
                      </a:gsLst>
                      <a:path path="rect">
                        <a:fillToRect l="100000" t="100000"/>
                      </a:path>
                      <a:tileRect r="-100000" b="-100000"/>
                    </a:gradFill>
                  </a:tcPr>
                </a:tc>
                <a:extLst>
                  <a:ext uri="{0D108BD9-81ED-4DB2-BD59-A6C34878D82A}">
                    <a16:rowId xmlns:a16="http://schemas.microsoft.com/office/drawing/2014/main" val="2865064966"/>
                  </a:ext>
                </a:extLst>
              </a:tr>
              <a:tr h="2716198">
                <a:tc>
                  <a:txBody>
                    <a:bodyPr/>
                    <a:lstStyle/>
                    <a:p>
                      <a:r>
                        <a:rPr lang="en-US" sz="1200" dirty="0">
                          <a:solidFill>
                            <a:schemeClr val="tx1"/>
                          </a:solidFill>
                        </a:rPr>
                        <a:t>3.</a:t>
                      </a:r>
                      <a:endParaRPr lang="en-IN" sz="1200" dirty="0">
                        <a:solidFill>
                          <a:schemeClr val="tx1"/>
                        </a:solidFill>
                      </a:endParaRPr>
                    </a:p>
                  </a:txBody>
                  <a:tcPr/>
                </a:tc>
                <a:tc>
                  <a:txBody>
                    <a:bodyPr/>
                    <a:lstStyle/>
                    <a:p>
                      <a:r>
                        <a:rPr lang="en-US" sz="1200" b="0" i="0" kern="1200" dirty="0">
                          <a:solidFill>
                            <a:schemeClr val="dk1"/>
                          </a:solidFill>
                          <a:effectLst/>
                          <a:latin typeface="+mn-lt"/>
                          <a:ea typeface="+mn-ea"/>
                          <a:cs typeface="+mn-cs"/>
                        </a:rPr>
                        <a:t>"Safe and Automated Debloating of Windows Binaries"</a:t>
                      </a:r>
                      <a:endParaRPr lang="en-IN" sz="1200" dirty="0">
                        <a:solidFill>
                          <a:schemeClr val="tx1"/>
                        </a:solidFill>
                      </a:endParaRPr>
                    </a:p>
                  </a:txBody>
                  <a:tcPr/>
                </a:tc>
                <a:tc>
                  <a:txBody>
                    <a:bodyPr/>
                    <a:lstStyle/>
                    <a:p>
                      <a:r>
                        <a:rPr lang="en-US" sz="1200">
                          <a:solidFill>
                            <a:schemeClr val="tx1"/>
                          </a:solidFill>
                        </a:rPr>
                        <a:t>2020</a:t>
                      </a:r>
                      <a:endParaRPr lang="en-IN" sz="1200" dirty="0">
                        <a:solidFill>
                          <a:schemeClr val="tx1"/>
                        </a:solidFill>
                      </a:endParaRPr>
                    </a:p>
                  </a:txBody>
                  <a:tcPr/>
                </a:tc>
                <a:tc>
                  <a:txBody>
                    <a:bodyPr/>
                    <a:lstStyle/>
                    <a:p>
                      <a:r>
                        <a:rPr lang="en-IN" sz="1200" b="0" i="0" kern="1200" dirty="0">
                          <a:solidFill>
                            <a:schemeClr val="dk1"/>
                          </a:solidFill>
                          <a:effectLst/>
                          <a:latin typeface="+mn-lt"/>
                          <a:ea typeface="+mn-ea"/>
                          <a:cs typeface="+mn-cs"/>
                        </a:rPr>
                        <a:t>Rezwana Karim Toma, Hafiz Md. Hasan Babu, M. Abdullah-Al- </a:t>
                      </a:r>
                      <a:r>
                        <a:rPr lang="en-IN" sz="1200" b="0" i="0" kern="1200" dirty="0" err="1">
                          <a:solidFill>
                            <a:schemeClr val="dk1"/>
                          </a:solidFill>
                          <a:effectLst/>
                          <a:latin typeface="+mn-lt"/>
                          <a:ea typeface="+mn-ea"/>
                          <a:cs typeface="+mn-cs"/>
                        </a:rPr>
                        <a:t>Wadud</a:t>
                      </a:r>
                      <a:r>
                        <a:rPr lang="en-IN" sz="1200" b="0" i="0" kern="1200" dirty="0">
                          <a:solidFill>
                            <a:schemeClr val="dk1"/>
                          </a:solidFill>
                          <a:effectLst/>
                          <a:latin typeface="+mn-lt"/>
                          <a:ea typeface="+mn-ea"/>
                          <a:cs typeface="+mn-cs"/>
                        </a:rPr>
                        <a:t>, Reaz Ahmed</a:t>
                      </a:r>
                      <a:endParaRPr lang="en-IN" sz="12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dk1"/>
                          </a:solidFill>
                          <a:effectLst/>
                          <a:latin typeface="+mn-lt"/>
                          <a:ea typeface="+mn-ea"/>
                          <a:cs typeface="+mn-cs"/>
                        </a:rPr>
                        <a:t>This paper presents a safe and automated debloating tool for Windows binaries. The tool uses a combination of static and dynamic analysis to identify and remove unused code from the binaries while preserving their functionality. The tool was evaluated on several Windows binaries and showed that it can significantly reduce their code size and execution time.</a:t>
                      </a:r>
                      <a:endParaRPr lang="en-IN" sz="1200" dirty="0">
                        <a:solidFill>
                          <a:schemeClr val="tx1"/>
                        </a:solidFill>
                      </a:endParaRPr>
                    </a:p>
                    <a:p>
                      <a:endParaRPr lang="en-IN" sz="1200" dirty="0">
                        <a:solidFill>
                          <a:schemeClr val="tx1"/>
                        </a:solidFill>
                      </a:endParaRPr>
                    </a:p>
                  </a:txBody>
                  <a:tcPr/>
                </a:tc>
                <a:tc>
                  <a:txBody>
                    <a:bodyPr/>
                    <a:lstStyle/>
                    <a:p>
                      <a:r>
                        <a:rPr lang="en-US" sz="1200" b="0" i="0" kern="1200" dirty="0">
                          <a:solidFill>
                            <a:schemeClr val="dk1"/>
                          </a:solidFill>
                          <a:effectLst/>
                          <a:latin typeface="+mn-lt"/>
                          <a:ea typeface="+mn-ea"/>
                          <a:cs typeface="+mn-cs"/>
                        </a:rPr>
                        <a:t>The tool may not be effective in identifying all unused code, especially in cases where code is conditionally executed. Additionally, the tool may introduce new vulnerabilities or bugs in the binary code due to the structural changes. The overhead of the dynamic analysis may also affect the performance of the system.</a:t>
                      </a:r>
                      <a:endParaRPr lang="en-IN" sz="1200" dirty="0">
                        <a:solidFill>
                          <a:schemeClr val="tx1"/>
                        </a:solidFill>
                      </a:endParaRPr>
                    </a:p>
                  </a:txBody>
                  <a:tcPr/>
                </a:tc>
                <a:extLst>
                  <a:ext uri="{0D108BD9-81ED-4DB2-BD59-A6C34878D82A}">
                    <a16:rowId xmlns:a16="http://schemas.microsoft.com/office/drawing/2014/main" val="4056451064"/>
                  </a:ext>
                </a:extLst>
              </a:tr>
              <a:tr h="2498901">
                <a:tc>
                  <a:txBody>
                    <a:bodyPr/>
                    <a:lstStyle/>
                    <a:p>
                      <a:r>
                        <a:rPr lang="en-US" sz="1200" dirty="0">
                          <a:solidFill>
                            <a:schemeClr val="tx1"/>
                          </a:solidFill>
                        </a:rPr>
                        <a:t>4.</a:t>
                      </a:r>
                      <a:endParaRPr lang="en-IN" sz="1200" dirty="0">
                        <a:solidFill>
                          <a:schemeClr val="tx1"/>
                        </a:solidFill>
                      </a:endParaRPr>
                    </a:p>
                  </a:txBody>
                  <a:tcPr/>
                </a:tc>
                <a:tc>
                  <a:txBody>
                    <a:bodyPr/>
                    <a:lstStyle/>
                    <a:p>
                      <a:r>
                        <a:rPr lang="en-US" sz="1200" b="0" i="0" kern="1200" dirty="0">
                          <a:solidFill>
                            <a:schemeClr val="dk1"/>
                          </a:solidFill>
                          <a:effectLst/>
                          <a:latin typeface="+mn-lt"/>
                          <a:ea typeface="+mn-ea"/>
                          <a:cs typeface="+mn-cs"/>
                        </a:rPr>
                        <a:t>"Debloating Windows with Code Pointer Separation"</a:t>
                      </a:r>
                      <a:endParaRPr lang="en-IN" sz="1200" dirty="0">
                        <a:solidFill>
                          <a:schemeClr val="tx1"/>
                        </a:solidFill>
                      </a:endParaRPr>
                    </a:p>
                  </a:txBody>
                  <a:tcPr/>
                </a:tc>
                <a:tc>
                  <a:txBody>
                    <a:bodyPr/>
                    <a:lstStyle/>
                    <a:p>
                      <a:r>
                        <a:rPr lang="en-US" sz="1200" dirty="0">
                          <a:solidFill>
                            <a:schemeClr val="tx1"/>
                          </a:solidFill>
                        </a:rPr>
                        <a:t>2018</a:t>
                      </a:r>
                      <a:endParaRPr lang="en-IN" sz="1200" dirty="0">
                        <a:solidFill>
                          <a:schemeClr val="tx1"/>
                        </a:solidFill>
                      </a:endParaRPr>
                    </a:p>
                  </a:txBody>
                  <a:tcPr/>
                </a:tc>
                <a:tc>
                  <a:txBody>
                    <a:bodyPr/>
                    <a:lstStyle/>
                    <a:p>
                      <a:r>
                        <a:rPr lang="en-IN" sz="1200" b="0" i="0" kern="1200" dirty="0">
                          <a:solidFill>
                            <a:schemeClr val="dk1"/>
                          </a:solidFill>
                          <a:effectLst/>
                          <a:latin typeface="+mn-lt"/>
                          <a:ea typeface="+mn-ea"/>
                          <a:cs typeface="+mn-cs"/>
                        </a:rPr>
                        <a:t>Kun Sun, Xiaoguang Zhang, Dongdong She, Wei Zou</a:t>
                      </a:r>
                      <a:endParaRPr lang="en-IN" sz="1200" dirty="0">
                        <a:solidFill>
                          <a:schemeClr val="tx1"/>
                        </a:solidFill>
                      </a:endParaRPr>
                    </a:p>
                  </a:txBody>
                  <a:tcPr/>
                </a:tc>
                <a:tc>
                  <a:txBody>
                    <a:bodyPr/>
                    <a:lstStyle/>
                    <a:p>
                      <a:r>
                        <a:rPr lang="en-US" sz="1200" b="0" i="0" kern="1200" dirty="0">
                          <a:solidFill>
                            <a:schemeClr val="dk1"/>
                          </a:solidFill>
                          <a:effectLst/>
                          <a:latin typeface="+mn-lt"/>
                          <a:ea typeface="+mn-ea"/>
                          <a:cs typeface="+mn-cs"/>
                        </a:rPr>
                        <a:t>This paper proposes a technique for debloating Windows by separating code pointers from data pointers. The technique uses hardware support for memory protection to prevent execution of data pointers as code. The authors evaluated the technique on several Windows applications and showed that it can significantly reduce code size and improve security.</a:t>
                      </a:r>
                      <a:endParaRPr lang="en-IN" sz="1200" dirty="0">
                        <a:solidFill>
                          <a:schemeClr val="tx1"/>
                        </a:solidFill>
                      </a:endParaRPr>
                    </a:p>
                  </a:txBody>
                  <a:tcPr/>
                </a:tc>
                <a:tc>
                  <a:txBody>
                    <a:bodyPr/>
                    <a:lstStyle/>
                    <a:p>
                      <a:r>
                        <a:rPr lang="en-US" sz="1200" b="0" i="0" kern="1200" dirty="0">
                          <a:solidFill>
                            <a:schemeClr val="dk1"/>
                          </a:solidFill>
                          <a:effectLst/>
                          <a:latin typeface="+mn-lt"/>
                          <a:ea typeface="+mn-ea"/>
                          <a:cs typeface="+mn-cs"/>
                        </a:rPr>
                        <a:t>The technique requires hardware support for memory protection, which may not be available on all systems. Additionally, the technique may introduce performance overhead due to the additional checks on memory access.</a:t>
                      </a:r>
                      <a:endParaRPr lang="en-IN" sz="1200" dirty="0">
                        <a:solidFill>
                          <a:schemeClr val="tx1"/>
                        </a:solidFill>
                      </a:endParaRPr>
                    </a:p>
                  </a:txBody>
                  <a:tcPr/>
                </a:tc>
                <a:extLst>
                  <a:ext uri="{0D108BD9-81ED-4DB2-BD59-A6C34878D82A}">
                    <a16:rowId xmlns:a16="http://schemas.microsoft.com/office/drawing/2014/main" val="3545258955"/>
                  </a:ext>
                </a:extLst>
              </a:tr>
            </a:tbl>
          </a:graphicData>
        </a:graphic>
      </p:graphicFrame>
      <p:sp>
        <p:nvSpPr>
          <p:cNvPr id="4" name="Date Placeholder 3">
            <a:extLst>
              <a:ext uri="{FF2B5EF4-FFF2-40B4-BE49-F238E27FC236}">
                <a16:creationId xmlns:a16="http://schemas.microsoft.com/office/drawing/2014/main" id="{C2B79D25-1778-18C1-7518-87A355D5230D}"/>
              </a:ext>
            </a:extLst>
          </p:cNvPr>
          <p:cNvSpPr>
            <a:spLocks noGrp="1"/>
          </p:cNvSpPr>
          <p:nvPr>
            <p:ph type="dt" sz="half" idx="2"/>
          </p:nvPr>
        </p:nvSpPr>
        <p:spPr/>
        <p:txBody>
          <a:bodyPr/>
          <a:lstStyle/>
          <a:p>
            <a:fld id="{7E7AB22C-8B7E-9B4A-8C65-396C3C874D86}" type="datetime1">
              <a:rPr lang="en-US" smtClean="0"/>
              <a:pPr/>
              <a:t>3/7/2023</a:t>
            </a:fld>
            <a:endParaRPr lang="en-US" dirty="0"/>
          </a:p>
        </p:txBody>
      </p:sp>
      <p:sp>
        <p:nvSpPr>
          <p:cNvPr id="6" name="Slide Number Placeholder 5">
            <a:extLst>
              <a:ext uri="{FF2B5EF4-FFF2-40B4-BE49-F238E27FC236}">
                <a16:creationId xmlns:a16="http://schemas.microsoft.com/office/drawing/2014/main" id="{939414E4-4D98-85E9-4FEB-E5C3E2B6CF62}"/>
              </a:ext>
            </a:extLst>
          </p:cNvPr>
          <p:cNvSpPr>
            <a:spLocks noGrp="1"/>
          </p:cNvSpPr>
          <p:nvPr>
            <p:ph type="sldNum" sz="quarter" idx="4"/>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274496968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46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A7FB3-A455-5DEB-65FD-9753B023FD2C}"/>
              </a:ext>
            </a:extLst>
          </p:cNvPr>
          <p:cNvSpPr>
            <a:spLocks noGrp="1"/>
          </p:cNvSpPr>
          <p:nvPr>
            <p:ph type="title"/>
          </p:nvPr>
        </p:nvSpPr>
        <p:spPr/>
        <p:txBody>
          <a:bodyPr/>
          <a:lstStyle/>
          <a:p>
            <a:r>
              <a:rPr lang="en-IN" dirty="0"/>
              <a:t>KEY WORDS</a:t>
            </a:r>
          </a:p>
        </p:txBody>
      </p:sp>
      <p:sp>
        <p:nvSpPr>
          <p:cNvPr id="3" name="Content Placeholder 2">
            <a:extLst>
              <a:ext uri="{FF2B5EF4-FFF2-40B4-BE49-F238E27FC236}">
                <a16:creationId xmlns:a16="http://schemas.microsoft.com/office/drawing/2014/main" id="{2614E77A-7E1D-916C-7662-D28421AD481D}"/>
              </a:ext>
            </a:extLst>
          </p:cNvPr>
          <p:cNvSpPr>
            <a:spLocks noGrp="1"/>
          </p:cNvSpPr>
          <p:nvPr>
            <p:ph idx="1"/>
          </p:nvPr>
        </p:nvSpPr>
        <p:spPr/>
        <p:txBody>
          <a:bodyPr/>
          <a:lstStyle/>
          <a:p>
            <a:pPr marL="457200" indent="-457200">
              <a:buFont typeface="Wingdings" panose="05000000000000000000" pitchFamily="2" charset="2"/>
              <a:buChar char="ü"/>
            </a:pPr>
            <a:r>
              <a:rPr lang="en-US" sz="2400" dirty="0"/>
              <a:t>Disk Cleanup</a:t>
            </a:r>
          </a:p>
          <a:p>
            <a:pPr marL="457200" indent="-457200">
              <a:buFont typeface="Wingdings" panose="05000000000000000000" pitchFamily="2" charset="2"/>
              <a:buChar char="ü"/>
            </a:pPr>
            <a:r>
              <a:rPr lang="en-US" sz="2400" dirty="0"/>
              <a:t>Disk Defragmenter</a:t>
            </a:r>
          </a:p>
          <a:p>
            <a:pPr marL="457200" indent="-457200">
              <a:buFont typeface="Wingdings" panose="05000000000000000000" pitchFamily="2" charset="2"/>
              <a:buChar char="ü"/>
            </a:pPr>
            <a:r>
              <a:rPr lang="en-US" sz="2400" dirty="0"/>
              <a:t>Registry Cleaner</a:t>
            </a:r>
          </a:p>
          <a:p>
            <a:pPr marL="457200" indent="-457200">
              <a:buFont typeface="Wingdings" panose="05000000000000000000" pitchFamily="2" charset="2"/>
              <a:buChar char="ü"/>
            </a:pPr>
            <a:r>
              <a:rPr lang="en-US" sz="2400" dirty="0"/>
              <a:t>System File Checker</a:t>
            </a:r>
          </a:p>
          <a:p>
            <a:pPr marL="457200" indent="-457200">
              <a:buFont typeface="Wingdings" panose="05000000000000000000" pitchFamily="2" charset="2"/>
              <a:buChar char="ü"/>
            </a:pPr>
            <a:r>
              <a:rPr lang="en-US" sz="2400" dirty="0"/>
              <a:t>Uninstall bloatware</a:t>
            </a:r>
          </a:p>
          <a:p>
            <a:pPr marL="457200" indent="-457200">
              <a:buFont typeface="Wingdings" panose="05000000000000000000" pitchFamily="2" charset="2"/>
              <a:buChar char="ü"/>
            </a:pPr>
            <a:r>
              <a:rPr lang="en-US" sz="2400" dirty="0"/>
              <a:t>Disable Visual effects</a:t>
            </a:r>
          </a:p>
          <a:p>
            <a:pPr marL="457200" indent="-457200">
              <a:buFont typeface="Wingdings" panose="05000000000000000000" pitchFamily="2" charset="2"/>
              <a:buChar char="ü"/>
            </a:pPr>
            <a:r>
              <a:rPr lang="en-US" sz="2400" dirty="0"/>
              <a:t>Schedule regular maintenance</a:t>
            </a:r>
            <a:endParaRPr lang="en-IN" sz="2400" dirty="0"/>
          </a:p>
        </p:txBody>
      </p:sp>
      <p:sp>
        <p:nvSpPr>
          <p:cNvPr id="4" name="Date Placeholder 3">
            <a:extLst>
              <a:ext uri="{FF2B5EF4-FFF2-40B4-BE49-F238E27FC236}">
                <a16:creationId xmlns:a16="http://schemas.microsoft.com/office/drawing/2014/main" id="{9BF5AA87-171E-F96E-B240-794F27496D8A}"/>
              </a:ext>
            </a:extLst>
          </p:cNvPr>
          <p:cNvSpPr>
            <a:spLocks noGrp="1"/>
          </p:cNvSpPr>
          <p:nvPr>
            <p:ph type="dt" sz="half" idx="2"/>
          </p:nvPr>
        </p:nvSpPr>
        <p:spPr/>
        <p:txBody>
          <a:bodyPr/>
          <a:lstStyle/>
          <a:p>
            <a:fld id="{DD9C8446-696E-6942-B6C8-CC9CAD0B34E0}" type="datetime1">
              <a:rPr lang="en-US" smtClean="0"/>
              <a:pPr/>
              <a:t>3/7/2023</a:t>
            </a:fld>
            <a:endParaRPr lang="en-US" dirty="0"/>
          </a:p>
        </p:txBody>
      </p:sp>
      <p:sp>
        <p:nvSpPr>
          <p:cNvPr id="6" name="Slide Number Placeholder 5">
            <a:extLst>
              <a:ext uri="{FF2B5EF4-FFF2-40B4-BE49-F238E27FC236}">
                <a16:creationId xmlns:a16="http://schemas.microsoft.com/office/drawing/2014/main" id="{DF822066-9CB4-B87F-ADE3-918C646E824D}"/>
              </a:ext>
            </a:extLst>
          </p:cNvPr>
          <p:cNvSpPr>
            <a:spLocks noGrp="1"/>
          </p:cNvSpPr>
          <p:nvPr>
            <p:ph type="sldNum" sz="quarter" idx="4"/>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60651992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75000"/>
              </a:schemeClr>
            </a:gs>
            <a:gs pos="25000">
              <a:schemeClr val="accent3">
                <a:lumMod val="60000"/>
                <a:lumOff val="40000"/>
              </a:schemeClr>
            </a:gs>
            <a:gs pos="47000">
              <a:schemeClr val="bg1">
                <a:lumMod val="95000"/>
              </a:schemeClr>
            </a:gs>
          </a:gsLst>
          <a:lin ang="162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0FA0-1622-2CBC-80B8-1DD06DA4B4CD}"/>
              </a:ext>
            </a:extLst>
          </p:cNvPr>
          <p:cNvSpPr>
            <a:spLocks noGrp="1"/>
          </p:cNvSpPr>
          <p:nvPr>
            <p:ph type="title"/>
          </p:nvPr>
        </p:nvSpPr>
        <p:spPr>
          <a:xfrm>
            <a:off x="1167493" y="774121"/>
            <a:ext cx="9779183" cy="804587"/>
          </a:xfrm>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4D5E43F4-32A6-381C-163B-90AE04106F94}"/>
              </a:ext>
            </a:extLst>
          </p:cNvPr>
          <p:cNvSpPr>
            <a:spLocks noGrp="1"/>
          </p:cNvSpPr>
          <p:nvPr>
            <p:ph idx="1"/>
          </p:nvPr>
        </p:nvSpPr>
        <p:spPr/>
        <p:txBody>
          <a:bodyPr/>
          <a:lstStyle/>
          <a:p>
            <a:r>
              <a:rPr lang="en-US" sz="2400" i="1" dirty="0"/>
              <a:t>Windows 10 is becoming increasingly debloated over time, resulting in poor performance, frequent crashes, and slow-loading applications.</a:t>
            </a:r>
          </a:p>
          <a:p>
            <a:endParaRPr lang="en-US" b="1" dirty="0">
              <a:solidFill>
                <a:srgbClr val="FF0000"/>
              </a:solidFill>
            </a:endParaRPr>
          </a:p>
          <a:p>
            <a:r>
              <a:rPr lang="en-US" b="1" dirty="0">
                <a:solidFill>
                  <a:srgbClr val="FF0000"/>
                </a:solidFill>
              </a:rPr>
              <a:t>SOLUTION:</a:t>
            </a:r>
          </a:p>
          <a:p>
            <a:r>
              <a:rPr lang="en-US" sz="2400" dirty="0"/>
              <a:t>Develop a tool that can identify and remove unnecessary files and programs from windows 10, and optimize the system for maximum performance.</a:t>
            </a:r>
            <a:endParaRPr lang="en-IN" sz="2400" dirty="0"/>
          </a:p>
        </p:txBody>
      </p:sp>
      <p:sp>
        <p:nvSpPr>
          <p:cNvPr id="4" name="Date Placeholder 3">
            <a:extLst>
              <a:ext uri="{FF2B5EF4-FFF2-40B4-BE49-F238E27FC236}">
                <a16:creationId xmlns:a16="http://schemas.microsoft.com/office/drawing/2014/main" id="{9CCAEABE-72F8-2A35-46D6-51CE6466849E}"/>
              </a:ext>
            </a:extLst>
          </p:cNvPr>
          <p:cNvSpPr>
            <a:spLocks noGrp="1"/>
          </p:cNvSpPr>
          <p:nvPr>
            <p:ph type="dt" sz="half" idx="2"/>
          </p:nvPr>
        </p:nvSpPr>
        <p:spPr/>
        <p:txBody>
          <a:bodyPr/>
          <a:lstStyle/>
          <a:p>
            <a:fld id="{7E7AB22C-8B7E-9B4A-8C65-396C3C874D86}" type="datetime1">
              <a:rPr lang="en-US" smtClean="0"/>
              <a:pPr/>
              <a:t>3/7/2023</a:t>
            </a:fld>
            <a:endParaRPr lang="en-US" dirty="0"/>
          </a:p>
        </p:txBody>
      </p:sp>
      <p:sp>
        <p:nvSpPr>
          <p:cNvPr id="6" name="Slide Number Placeholder 5">
            <a:extLst>
              <a:ext uri="{FF2B5EF4-FFF2-40B4-BE49-F238E27FC236}">
                <a16:creationId xmlns:a16="http://schemas.microsoft.com/office/drawing/2014/main" id="{34637A45-8BEA-C624-9009-C68299F7F982}"/>
              </a:ext>
            </a:extLst>
          </p:cNvPr>
          <p:cNvSpPr>
            <a:spLocks noGrp="1"/>
          </p:cNvSpPr>
          <p:nvPr>
            <p:ph type="sldNum" sz="quarter" idx="4"/>
          </p:nvPr>
        </p:nvSpPr>
        <p:spPr/>
        <p:txBody>
          <a:bodyPr/>
          <a:lstStyle/>
          <a:p>
            <a:fld id="{294A09A9-5501-47C1-A89A-A340965A2BE2}" type="slidenum">
              <a:rPr lang="en-US" smtClean="0">
                <a:solidFill>
                  <a:schemeClr val="bg1"/>
                </a:solidFill>
              </a:rPr>
              <a:pPr/>
              <a:t>6</a:t>
            </a:fld>
            <a:endParaRPr lang="en-US" dirty="0">
              <a:solidFill>
                <a:schemeClr val="bg1"/>
              </a:solidFill>
            </a:endParaRPr>
          </a:p>
        </p:txBody>
      </p:sp>
    </p:spTree>
    <p:extLst>
      <p:ext uri="{BB962C8B-B14F-4D97-AF65-F5344CB8AC3E}">
        <p14:creationId xmlns:p14="http://schemas.microsoft.com/office/powerpoint/2010/main" val="326139206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CD32A-AC51-092A-4A27-8A1D687E859A}"/>
              </a:ext>
            </a:extLst>
          </p:cNvPr>
          <p:cNvSpPr>
            <a:spLocks noGrp="1"/>
          </p:cNvSpPr>
          <p:nvPr>
            <p:ph type="ctrTitle"/>
          </p:nvPr>
        </p:nvSpPr>
        <p:spPr>
          <a:xfrm>
            <a:off x="3294460" y="1532039"/>
            <a:ext cx="6245912" cy="2387600"/>
          </a:xfrm>
        </p:spPr>
        <p:txBody>
          <a:bodyPr/>
          <a:lstStyle/>
          <a:p>
            <a:pPr algn="ctr"/>
            <a:r>
              <a:rPr lang="en-US" dirty="0"/>
              <a:t>PROPOSED</a:t>
            </a:r>
            <a:br>
              <a:rPr lang="en-US" dirty="0"/>
            </a:br>
            <a:r>
              <a:rPr lang="en-US" dirty="0"/>
              <a:t>ARCHITECTURE</a:t>
            </a:r>
            <a:endParaRPr lang="en-IN" dirty="0"/>
          </a:p>
        </p:txBody>
      </p:sp>
    </p:spTree>
    <p:extLst>
      <p:ext uri="{BB962C8B-B14F-4D97-AF65-F5344CB8AC3E}">
        <p14:creationId xmlns:p14="http://schemas.microsoft.com/office/powerpoint/2010/main" val="116087830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67000"/>
              </a:schemeClr>
            </a:gs>
            <a:gs pos="58000">
              <a:schemeClr val="accent2">
                <a:lumMod val="97000"/>
                <a:lumOff val="3000"/>
              </a:schemeClr>
            </a:gs>
            <a:gs pos="100000">
              <a:schemeClr val="accent2">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056174-CBC5-7B48-9681-7DDAC423337E}"/>
              </a:ext>
            </a:extLst>
          </p:cNvPr>
          <p:cNvSpPr>
            <a:spLocks noGrp="1"/>
          </p:cNvSpPr>
          <p:nvPr>
            <p:ph type="dt" sz="half" idx="2"/>
          </p:nvPr>
        </p:nvSpPr>
        <p:spPr/>
        <p:txBody>
          <a:bodyPr/>
          <a:lstStyle/>
          <a:p>
            <a:fld id="{E1707CF3-9BC4-A745-ACDA-A73543D800FE}" type="datetime1">
              <a:rPr lang="en-US" smtClean="0"/>
              <a:pPr/>
              <a:t>3/7/2023</a:t>
            </a:fld>
            <a:endParaRPr lang="en-US" dirty="0"/>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4"/>
          </p:nvPr>
        </p:nvSpPr>
        <p:spPr/>
        <p:txBody>
          <a:bodyPr/>
          <a:lstStyle/>
          <a:p>
            <a:fld id="{294A09A9-5501-47C1-A89A-A340965A2BE2}" type="slidenum">
              <a:rPr lang="en-US" smtClean="0"/>
              <a:pPr/>
              <a:t>8</a:t>
            </a:fld>
            <a:endParaRPr lang="en-US" dirty="0"/>
          </a:p>
        </p:txBody>
      </p:sp>
      <p:sp>
        <p:nvSpPr>
          <p:cNvPr id="7" name="Flowchart: Multidocument 6">
            <a:extLst>
              <a:ext uri="{FF2B5EF4-FFF2-40B4-BE49-F238E27FC236}">
                <a16:creationId xmlns:a16="http://schemas.microsoft.com/office/drawing/2014/main" id="{9C20DB30-5B26-CB50-690C-AF086E891C76}"/>
              </a:ext>
            </a:extLst>
          </p:cNvPr>
          <p:cNvSpPr/>
          <p:nvPr/>
        </p:nvSpPr>
        <p:spPr>
          <a:xfrm>
            <a:off x="3454939" y="330741"/>
            <a:ext cx="1507787" cy="1507787"/>
          </a:xfrm>
          <a:prstGeom prst="flowChartMulti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10" name="Rectangle 9">
            <a:extLst>
              <a:ext uri="{FF2B5EF4-FFF2-40B4-BE49-F238E27FC236}">
                <a16:creationId xmlns:a16="http://schemas.microsoft.com/office/drawing/2014/main" id="{C32CD08B-6AB5-4DC8-789B-E5B583A3AD6F}"/>
              </a:ext>
            </a:extLst>
          </p:cNvPr>
          <p:cNvSpPr/>
          <p:nvPr/>
        </p:nvSpPr>
        <p:spPr>
          <a:xfrm>
            <a:off x="3075562" y="2160780"/>
            <a:ext cx="7872651" cy="4524904"/>
          </a:xfrm>
          <a:prstGeom prst="rect">
            <a:avLst/>
          </a:prstGeom>
          <a:gradFill>
            <a:gsLst>
              <a:gs pos="100000">
                <a:schemeClr val="accent2">
                  <a:lumMod val="67000"/>
                </a:schemeClr>
              </a:gs>
              <a:gs pos="20000">
                <a:schemeClr val="accent2">
                  <a:lumMod val="60000"/>
                  <a:lumOff val="40000"/>
                </a:schemeClr>
              </a:gs>
            </a:gsLst>
            <a:lin ang="16200000" scaled="1"/>
          </a:gradFill>
          <a:ln>
            <a:prstDash val="dashDot"/>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25A9C9F5-6082-73AA-E721-5B2855434710}"/>
              </a:ext>
            </a:extLst>
          </p:cNvPr>
          <p:cNvSpPr/>
          <p:nvPr/>
        </p:nvSpPr>
        <p:spPr>
          <a:xfrm>
            <a:off x="3323617" y="2340956"/>
            <a:ext cx="1770434" cy="19358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DF183210-F512-75BE-BC1F-122B0B3757B1}"/>
              </a:ext>
            </a:extLst>
          </p:cNvPr>
          <p:cNvSpPr/>
          <p:nvPr/>
        </p:nvSpPr>
        <p:spPr>
          <a:xfrm>
            <a:off x="8960828" y="2340956"/>
            <a:ext cx="1770434" cy="19358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dirty="0"/>
          </a:p>
        </p:txBody>
      </p:sp>
      <p:sp>
        <p:nvSpPr>
          <p:cNvPr id="13" name="Rectangle: Rounded Corners 12">
            <a:extLst>
              <a:ext uri="{FF2B5EF4-FFF2-40B4-BE49-F238E27FC236}">
                <a16:creationId xmlns:a16="http://schemas.microsoft.com/office/drawing/2014/main" id="{770219FF-9A2B-6C26-D234-028C46A10F8D}"/>
              </a:ext>
            </a:extLst>
          </p:cNvPr>
          <p:cNvSpPr/>
          <p:nvPr/>
        </p:nvSpPr>
        <p:spPr>
          <a:xfrm>
            <a:off x="4823299" y="4393158"/>
            <a:ext cx="1770434" cy="193580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650A51DA-43D3-4D96-7409-7328CE8DAFA8}"/>
              </a:ext>
            </a:extLst>
          </p:cNvPr>
          <p:cNvCxnSpPr>
            <a:cxnSpLocks/>
          </p:cNvCxnSpPr>
          <p:nvPr/>
        </p:nvCxnSpPr>
        <p:spPr>
          <a:xfrm rot="-180000" flipH="1">
            <a:off x="4189379" y="1838528"/>
            <a:ext cx="19454" cy="50242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5" name="Flowchart: Multidocument 14">
            <a:extLst>
              <a:ext uri="{FF2B5EF4-FFF2-40B4-BE49-F238E27FC236}">
                <a16:creationId xmlns:a16="http://schemas.microsoft.com/office/drawing/2014/main" id="{93DE8ECE-A0C0-F791-2589-EFC60B1B9E17}"/>
              </a:ext>
            </a:extLst>
          </p:cNvPr>
          <p:cNvSpPr/>
          <p:nvPr/>
        </p:nvSpPr>
        <p:spPr>
          <a:xfrm>
            <a:off x="6250830" y="2496645"/>
            <a:ext cx="1507787" cy="1507787"/>
          </a:xfrm>
          <a:prstGeom prst="flowChartMulti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16" name="Flowchart: Multidocument 15">
            <a:extLst>
              <a:ext uri="{FF2B5EF4-FFF2-40B4-BE49-F238E27FC236}">
                <a16:creationId xmlns:a16="http://schemas.microsoft.com/office/drawing/2014/main" id="{1F558598-6E01-799D-5104-F711AAE675CC}"/>
              </a:ext>
            </a:extLst>
          </p:cNvPr>
          <p:cNvSpPr/>
          <p:nvPr/>
        </p:nvSpPr>
        <p:spPr>
          <a:xfrm>
            <a:off x="7936149" y="4647049"/>
            <a:ext cx="1507787" cy="1507787"/>
          </a:xfrm>
          <a:prstGeom prst="flowChartMultidocumen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cxnSp>
        <p:nvCxnSpPr>
          <p:cNvPr id="21" name="Straight Arrow Connector 20">
            <a:extLst>
              <a:ext uri="{FF2B5EF4-FFF2-40B4-BE49-F238E27FC236}">
                <a16:creationId xmlns:a16="http://schemas.microsoft.com/office/drawing/2014/main" id="{5B69F765-A71D-292D-4F62-BAA168D6C3A4}"/>
              </a:ext>
            </a:extLst>
          </p:cNvPr>
          <p:cNvCxnSpPr>
            <a:cxnSpLocks/>
          </p:cNvCxnSpPr>
          <p:nvPr/>
        </p:nvCxnSpPr>
        <p:spPr>
          <a:xfrm>
            <a:off x="5275634" y="3330933"/>
            <a:ext cx="82036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4857A3CD-EB4F-E94D-984B-8D86E571BFD8}"/>
              </a:ext>
            </a:extLst>
          </p:cNvPr>
          <p:cNvCxnSpPr>
            <a:cxnSpLocks/>
          </p:cNvCxnSpPr>
          <p:nvPr/>
        </p:nvCxnSpPr>
        <p:spPr>
          <a:xfrm flipH="1">
            <a:off x="6813411" y="5361060"/>
            <a:ext cx="94520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C7C1BD28-E932-55B2-F41E-4F0368582A9E}"/>
              </a:ext>
            </a:extLst>
          </p:cNvPr>
          <p:cNvCxnSpPr>
            <a:cxnSpLocks/>
          </p:cNvCxnSpPr>
          <p:nvPr/>
        </p:nvCxnSpPr>
        <p:spPr>
          <a:xfrm>
            <a:off x="7936149" y="3308858"/>
            <a:ext cx="82036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46" name="Rectangle: Folded Corner 45">
            <a:extLst>
              <a:ext uri="{FF2B5EF4-FFF2-40B4-BE49-F238E27FC236}">
                <a16:creationId xmlns:a16="http://schemas.microsoft.com/office/drawing/2014/main" id="{3750D101-6C6B-28D8-15A3-37DDCF5FA11F}"/>
              </a:ext>
            </a:extLst>
          </p:cNvPr>
          <p:cNvSpPr/>
          <p:nvPr/>
        </p:nvSpPr>
        <p:spPr>
          <a:xfrm rot="10800000">
            <a:off x="1855551" y="4802691"/>
            <a:ext cx="1021404" cy="1196501"/>
          </a:xfrm>
          <a:prstGeom prst="foldedCorne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50" name="Speech Bubble: Rectangle with Corners Rounded 49">
            <a:extLst>
              <a:ext uri="{FF2B5EF4-FFF2-40B4-BE49-F238E27FC236}">
                <a16:creationId xmlns:a16="http://schemas.microsoft.com/office/drawing/2014/main" id="{7E097943-E1D9-6C51-2572-CC8782DCBB99}"/>
              </a:ext>
            </a:extLst>
          </p:cNvPr>
          <p:cNvSpPr/>
          <p:nvPr/>
        </p:nvSpPr>
        <p:spPr>
          <a:xfrm rot="16200000">
            <a:off x="1699275" y="2746327"/>
            <a:ext cx="1199941" cy="1008420"/>
          </a:xfrm>
          <a:prstGeom prst="wedgeRoundRectCallou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51" name="Arrow: Bent 50">
            <a:extLst>
              <a:ext uri="{FF2B5EF4-FFF2-40B4-BE49-F238E27FC236}">
                <a16:creationId xmlns:a16="http://schemas.microsoft.com/office/drawing/2014/main" id="{8FA672AA-A8FE-06D2-3CE1-9F7B8FD204A9}"/>
              </a:ext>
            </a:extLst>
          </p:cNvPr>
          <p:cNvSpPr>
            <a:spLocks noChangeAspect="1"/>
          </p:cNvSpPr>
          <p:nvPr/>
        </p:nvSpPr>
        <p:spPr>
          <a:xfrm rot="10800000">
            <a:off x="9649419" y="4647048"/>
            <a:ext cx="408108" cy="753892"/>
          </a:xfrm>
          <a:prstGeom prst="bentArrow">
            <a:avLst>
              <a:gd name="adj1" fmla="val 7330"/>
              <a:gd name="adj2" fmla="val 30959"/>
              <a:gd name="adj3" fmla="val 25000"/>
              <a:gd name="adj4" fmla="val 0"/>
            </a:avLst>
          </a:prstGeom>
          <a:ln cap="sq">
            <a:miter lim="800000"/>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53" name="Rectangle: Rounded Corners 52">
            <a:extLst>
              <a:ext uri="{FF2B5EF4-FFF2-40B4-BE49-F238E27FC236}">
                <a16:creationId xmlns:a16="http://schemas.microsoft.com/office/drawing/2014/main" id="{E880B0F7-FE3E-6D8A-6492-8AE8E967FB57}"/>
              </a:ext>
            </a:extLst>
          </p:cNvPr>
          <p:cNvSpPr/>
          <p:nvPr/>
        </p:nvSpPr>
        <p:spPr>
          <a:xfrm>
            <a:off x="3531140" y="2650566"/>
            <a:ext cx="1385862" cy="3358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4" name="Rectangle: Rounded Corners 53">
            <a:extLst>
              <a:ext uri="{FF2B5EF4-FFF2-40B4-BE49-F238E27FC236}">
                <a16:creationId xmlns:a16="http://schemas.microsoft.com/office/drawing/2014/main" id="{8A7A3B31-7C85-A202-75F0-FF297BB240AD}"/>
              </a:ext>
            </a:extLst>
          </p:cNvPr>
          <p:cNvSpPr/>
          <p:nvPr/>
        </p:nvSpPr>
        <p:spPr>
          <a:xfrm>
            <a:off x="3531140" y="3123278"/>
            <a:ext cx="1385862" cy="3358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5" name="Rectangle: Rounded Corners 54">
            <a:extLst>
              <a:ext uri="{FF2B5EF4-FFF2-40B4-BE49-F238E27FC236}">
                <a16:creationId xmlns:a16="http://schemas.microsoft.com/office/drawing/2014/main" id="{0B3DC413-0E61-A8BD-4F80-F948CD4EE2AF}"/>
              </a:ext>
            </a:extLst>
          </p:cNvPr>
          <p:cNvSpPr/>
          <p:nvPr/>
        </p:nvSpPr>
        <p:spPr>
          <a:xfrm>
            <a:off x="3531140" y="3595990"/>
            <a:ext cx="1385862" cy="3358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6" name="Rectangle: Rounded Corners 55">
            <a:extLst>
              <a:ext uri="{FF2B5EF4-FFF2-40B4-BE49-F238E27FC236}">
                <a16:creationId xmlns:a16="http://schemas.microsoft.com/office/drawing/2014/main" id="{E01A0195-7131-BDA3-4046-0B54B0FAA91D}"/>
              </a:ext>
            </a:extLst>
          </p:cNvPr>
          <p:cNvSpPr/>
          <p:nvPr/>
        </p:nvSpPr>
        <p:spPr>
          <a:xfrm>
            <a:off x="9160542" y="2645031"/>
            <a:ext cx="1385862" cy="3358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7" name="Rectangle: Rounded Corners 56">
            <a:extLst>
              <a:ext uri="{FF2B5EF4-FFF2-40B4-BE49-F238E27FC236}">
                <a16:creationId xmlns:a16="http://schemas.microsoft.com/office/drawing/2014/main" id="{2105CCA1-0FF0-4F4C-4867-CAE6DA687A37}"/>
              </a:ext>
            </a:extLst>
          </p:cNvPr>
          <p:cNvSpPr/>
          <p:nvPr/>
        </p:nvSpPr>
        <p:spPr>
          <a:xfrm>
            <a:off x="9160542" y="3139560"/>
            <a:ext cx="1385862" cy="3358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8" name="Rectangle: Rounded Corners 57">
            <a:extLst>
              <a:ext uri="{FF2B5EF4-FFF2-40B4-BE49-F238E27FC236}">
                <a16:creationId xmlns:a16="http://schemas.microsoft.com/office/drawing/2014/main" id="{817CDAD1-C6FE-8F47-E7CC-AEA158D8787E}"/>
              </a:ext>
            </a:extLst>
          </p:cNvPr>
          <p:cNvSpPr/>
          <p:nvPr/>
        </p:nvSpPr>
        <p:spPr>
          <a:xfrm>
            <a:off x="9160542" y="3601507"/>
            <a:ext cx="1385862" cy="3358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1" name="Rectangle: Rounded Corners 60">
            <a:extLst>
              <a:ext uri="{FF2B5EF4-FFF2-40B4-BE49-F238E27FC236}">
                <a16:creationId xmlns:a16="http://schemas.microsoft.com/office/drawing/2014/main" id="{F6D88A0C-0900-4BC3-63FB-F9151C4C3584}"/>
              </a:ext>
            </a:extLst>
          </p:cNvPr>
          <p:cNvSpPr/>
          <p:nvPr/>
        </p:nvSpPr>
        <p:spPr>
          <a:xfrm>
            <a:off x="5015585" y="5120615"/>
            <a:ext cx="1385862" cy="3358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2" name="Rectangle: Rounded Corners 61">
            <a:extLst>
              <a:ext uri="{FF2B5EF4-FFF2-40B4-BE49-F238E27FC236}">
                <a16:creationId xmlns:a16="http://schemas.microsoft.com/office/drawing/2014/main" id="{3916AE7E-A13D-5EA0-225A-AC705CF4652D}"/>
              </a:ext>
            </a:extLst>
          </p:cNvPr>
          <p:cNvSpPr/>
          <p:nvPr/>
        </p:nvSpPr>
        <p:spPr>
          <a:xfrm>
            <a:off x="5015585" y="4612625"/>
            <a:ext cx="1385862" cy="3358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3" name="Rectangle: Rounded Corners 62">
            <a:extLst>
              <a:ext uri="{FF2B5EF4-FFF2-40B4-BE49-F238E27FC236}">
                <a16:creationId xmlns:a16="http://schemas.microsoft.com/office/drawing/2014/main" id="{BB70E843-56E0-E033-743F-759C798D5252}"/>
              </a:ext>
            </a:extLst>
          </p:cNvPr>
          <p:cNvSpPr/>
          <p:nvPr/>
        </p:nvSpPr>
        <p:spPr>
          <a:xfrm>
            <a:off x="5015585" y="5637101"/>
            <a:ext cx="1385862" cy="3358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A484E5BF-3B10-8B8D-3C7E-0EB9AAEC541C}"/>
              </a:ext>
            </a:extLst>
          </p:cNvPr>
          <p:cNvSpPr txBox="1"/>
          <p:nvPr/>
        </p:nvSpPr>
        <p:spPr>
          <a:xfrm flipH="1">
            <a:off x="3454939" y="707342"/>
            <a:ext cx="1242717" cy="830997"/>
          </a:xfrm>
          <a:prstGeom prst="rect">
            <a:avLst/>
          </a:prstGeom>
          <a:noFill/>
        </p:spPr>
        <p:txBody>
          <a:bodyPr wrap="square" rtlCol="0">
            <a:spAutoFit/>
          </a:bodyPr>
          <a:lstStyle/>
          <a:p>
            <a:pPr algn="ctr"/>
            <a:r>
              <a:rPr lang="en-IN" sz="1600" dirty="0"/>
              <a:t>Original source </a:t>
            </a:r>
          </a:p>
          <a:p>
            <a:pPr algn="ctr"/>
            <a:r>
              <a:rPr lang="en-IN" sz="1600" dirty="0"/>
              <a:t>code</a:t>
            </a:r>
          </a:p>
        </p:txBody>
      </p:sp>
      <p:sp>
        <p:nvSpPr>
          <p:cNvPr id="8" name="TextBox 7">
            <a:extLst>
              <a:ext uri="{FF2B5EF4-FFF2-40B4-BE49-F238E27FC236}">
                <a16:creationId xmlns:a16="http://schemas.microsoft.com/office/drawing/2014/main" id="{A1027299-36AE-B841-10DA-1F9B5345B6E3}"/>
              </a:ext>
            </a:extLst>
          </p:cNvPr>
          <p:cNvSpPr txBox="1"/>
          <p:nvPr/>
        </p:nvSpPr>
        <p:spPr>
          <a:xfrm>
            <a:off x="3353196" y="4279431"/>
            <a:ext cx="1645595" cy="369332"/>
          </a:xfrm>
          <a:prstGeom prst="rect">
            <a:avLst/>
          </a:prstGeom>
          <a:noFill/>
        </p:spPr>
        <p:txBody>
          <a:bodyPr wrap="square" rtlCol="0">
            <a:spAutoFit/>
          </a:bodyPr>
          <a:lstStyle/>
          <a:p>
            <a:pPr algn="ctr"/>
            <a:r>
              <a:rPr lang="en-IN" dirty="0"/>
              <a:t>analysis</a:t>
            </a:r>
          </a:p>
        </p:txBody>
      </p:sp>
      <p:sp>
        <p:nvSpPr>
          <p:cNvPr id="14" name="TextBox 13">
            <a:extLst>
              <a:ext uri="{FF2B5EF4-FFF2-40B4-BE49-F238E27FC236}">
                <a16:creationId xmlns:a16="http://schemas.microsoft.com/office/drawing/2014/main" id="{0368C57C-E727-9CCA-E462-0DA57EB3811B}"/>
              </a:ext>
            </a:extLst>
          </p:cNvPr>
          <p:cNvSpPr txBox="1"/>
          <p:nvPr/>
        </p:nvSpPr>
        <p:spPr>
          <a:xfrm>
            <a:off x="3481698" y="2667444"/>
            <a:ext cx="2242986" cy="307777"/>
          </a:xfrm>
          <a:prstGeom prst="rect">
            <a:avLst/>
          </a:prstGeom>
          <a:noFill/>
        </p:spPr>
        <p:txBody>
          <a:bodyPr wrap="square" rtlCol="0">
            <a:spAutoFit/>
          </a:bodyPr>
          <a:lstStyle/>
          <a:p>
            <a:r>
              <a:rPr lang="en-IN" sz="1400" dirty="0"/>
              <a:t>Analyse the bloat</a:t>
            </a:r>
          </a:p>
        </p:txBody>
      </p:sp>
      <p:sp>
        <p:nvSpPr>
          <p:cNvPr id="17" name="TextBox 16">
            <a:extLst>
              <a:ext uri="{FF2B5EF4-FFF2-40B4-BE49-F238E27FC236}">
                <a16:creationId xmlns:a16="http://schemas.microsoft.com/office/drawing/2014/main" id="{B1B27948-CD75-C506-E180-35CE813D0AE0}"/>
              </a:ext>
            </a:extLst>
          </p:cNvPr>
          <p:cNvSpPr txBox="1"/>
          <p:nvPr/>
        </p:nvSpPr>
        <p:spPr>
          <a:xfrm>
            <a:off x="3461439" y="3060196"/>
            <a:ext cx="1462063" cy="461665"/>
          </a:xfrm>
          <a:prstGeom prst="rect">
            <a:avLst/>
          </a:prstGeom>
          <a:noFill/>
        </p:spPr>
        <p:txBody>
          <a:bodyPr wrap="square" rtlCol="0">
            <a:spAutoFit/>
          </a:bodyPr>
          <a:lstStyle/>
          <a:p>
            <a:pPr algn="ctr"/>
            <a:r>
              <a:rPr lang="en-IN" sz="1200" dirty="0"/>
              <a:t>Vulnerability analysis</a:t>
            </a:r>
          </a:p>
        </p:txBody>
      </p:sp>
      <p:sp>
        <p:nvSpPr>
          <p:cNvPr id="18" name="TextBox 17">
            <a:extLst>
              <a:ext uri="{FF2B5EF4-FFF2-40B4-BE49-F238E27FC236}">
                <a16:creationId xmlns:a16="http://schemas.microsoft.com/office/drawing/2014/main" id="{90348DD6-8FC7-D551-13C5-62FC1766E05A}"/>
              </a:ext>
            </a:extLst>
          </p:cNvPr>
          <p:cNvSpPr txBox="1"/>
          <p:nvPr/>
        </p:nvSpPr>
        <p:spPr>
          <a:xfrm>
            <a:off x="3332936" y="3615530"/>
            <a:ext cx="1751792" cy="307777"/>
          </a:xfrm>
          <a:prstGeom prst="rect">
            <a:avLst/>
          </a:prstGeom>
          <a:noFill/>
        </p:spPr>
        <p:txBody>
          <a:bodyPr wrap="square" rtlCol="0">
            <a:spAutoFit/>
          </a:bodyPr>
          <a:lstStyle/>
          <a:p>
            <a:pPr algn="ctr"/>
            <a:r>
              <a:rPr lang="en-IN" sz="1400" dirty="0"/>
              <a:t>Detecting junks</a:t>
            </a:r>
          </a:p>
        </p:txBody>
      </p:sp>
      <p:sp>
        <p:nvSpPr>
          <p:cNvPr id="19" name="TextBox 18">
            <a:extLst>
              <a:ext uri="{FF2B5EF4-FFF2-40B4-BE49-F238E27FC236}">
                <a16:creationId xmlns:a16="http://schemas.microsoft.com/office/drawing/2014/main" id="{3A721A1A-8607-F129-F7BC-11907AC14CC1}"/>
              </a:ext>
            </a:extLst>
          </p:cNvPr>
          <p:cNvSpPr txBox="1"/>
          <p:nvPr/>
        </p:nvSpPr>
        <p:spPr>
          <a:xfrm>
            <a:off x="6352986" y="3045862"/>
            <a:ext cx="1507787" cy="523220"/>
          </a:xfrm>
          <a:prstGeom prst="rect">
            <a:avLst/>
          </a:prstGeom>
          <a:noFill/>
        </p:spPr>
        <p:txBody>
          <a:bodyPr wrap="square" rtlCol="0">
            <a:spAutoFit/>
          </a:bodyPr>
          <a:lstStyle/>
          <a:p>
            <a:r>
              <a:rPr lang="en-IN" sz="1400" dirty="0"/>
              <a:t>CVE mapped source code</a:t>
            </a:r>
          </a:p>
        </p:txBody>
      </p:sp>
      <p:sp>
        <p:nvSpPr>
          <p:cNvPr id="20" name="TextBox 19">
            <a:extLst>
              <a:ext uri="{FF2B5EF4-FFF2-40B4-BE49-F238E27FC236}">
                <a16:creationId xmlns:a16="http://schemas.microsoft.com/office/drawing/2014/main" id="{2CC7A029-5E0C-CFAD-28BA-54226D3C0254}"/>
              </a:ext>
            </a:extLst>
          </p:cNvPr>
          <p:cNvSpPr txBox="1"/>
          <p:nvPr/>
        </p:nvSpPr>
        <p:spPr>
          <a:xfrm>
            <a:off x="9475089" y="4279431"/>
            <a:ext cx="962391" cy="369332"/>
          </a:xfrm>
          <a:prstGeom prst="rect">
            <a:avLst/>
          </a:prstGeom>
          <a:noFill/>
        </p:spPr>
        <p:txBody>
          <a:bodyPr wrap="square" rtlCol="0">
            <a:spAutoFit/>
          </a:bodyPr>
          <a:lstStyle/>
          <a:p>
            <a:r>
              <a:rPr lang="en-IN" dirty="0"/>
              <a:t>Debloat</a:t>
            </a:r>
          </a:p>
        </p:txBody>
      </p:sp>
      <p:sp>
        <p:nvSpPr>
          <p:cNvPr id="22" name="TextBox 21">
            <a:extLst>
              <a:ext uri="{FF2B5EF4-FFF2-40B4-BE49-F238E27FC236}">
                <a16:creationId xmlns:a16="http://schemas.microsoft.com/office/drawing/2014/main" id="{9CFD3968-FF2F-0E1B-83DC-6D78FC8BD6FD}"/>
              </a:ext>
            </a:extLst>
          </p:cNvPr>
          <p:cNvSpPr txBox="1"/>
          <p:nvPr/>
        </p:nvSpPr>
        <p:spPr>
          <a:xfrm>
            <a:off x="9087122" y="2628277"/>
            <a:ext cx="1507787" cy="338554"/>
          </a:xfrm>
          <a:prstGeom prst="rect">
            <a:avLst/>
          </a:prstGeom>
          <a:noFill/>
        </p:spPr>
        <p:txBody>
          <a:bodyPr wrap="square" rtlCol="0">
            <a:spAutoFit/>
          </a:bodyPr>
          <a:lstStyle/>
          <a:p>
            <a:pPr algn="ctr"/>
            <a:r>
              <a:rPr lang="en-IN" sz="1600" dirty="0"/>
              <a:t>Code reduce</a:t>
            </a:r>
          </a:p>
        </p:txBody>
      </p:sp>
      <p:sp>
        <p:nvSpPr>
          <p:cNvPr id="25" name="TextBox 24">
            <a:extLst>
              <a:ext uri="{FF2B5EF4-FFF2-40B4-BE49-F238E27FC236}">
                <a16:creationId xmlns:a16="http://schemas.microsoft.com/office/drawing/2014/main" id="{9EF88DE0-0359-91BE-B16C-9E2A76C3AF58}"/>
              </a:ext>
            </a:extLst>
          </p:cNvPr>
          <p:cNvSpPr txBox="1"/>
          <p:nvPr/>
        </p:nvSpPr>
        <p:spPr>
          <a:xfrm>
            <a:off x="9117926" y="3141001"/>
            <a:ext cx="1507787" cy="338554"/>
          </a:xfrm>
          <a:prstGeom prst="rect">
            <a:avLst/>
          </a:prstGeom>
          <a:noFill/>
        </p:spPr>
        <p:txBody>
          <a:bodyPr wrap="square" rtlCol="0">
            <a:spAutoFit/>
          </a:bodyPr>
          <a:lstStyle/>
          <a:p>
            <a:r>
              <a:rPr lang="en-IN" sz="1600" dirty="0"/>
              <a:t>Code isolation</a:t>
            </a:r>
          </a:p>
        </p:txBody>
      </p:sp>
      <p:sp>
        <p:nvSpPr>
          <p:cNvPr id="27" name="TextBox 26">
            <a:extLst>
              <a:ext uri="{FF2B5EF4-FFF2-40B4-BE49-F238E27FC236}">
                <a16:creationId xmlns:a16="http://schemas.microsoft.com/office/drawing/2014/main" id="{ABC2B65C-50CF-FF08-4A83-A1AAB04C6200}"/>
              </a:ext>
            </a:extLst>
          </p:cNvPr>
          <p:cNvSpPr txBox="1"/>
          <p:nvPr/>
        </p:nvSpPr>
        <p:spPr>
          <a:xfrm>
            <a:off x="8960829" y="3535433"/>
            <a:ext cx="1770434" cy="461665"/>
          </a:xfrm>
          <a:prstGeom prst="rect">
            <a:avLst/>
          </a:prstGeom>
          <a:noFill/>
        </p:spPr>
        <p:txBody>
          <a:bodyPr wrap="square" rtlCol="0">
            <a:spAutoFit/>
          </a:bodyPr>
          <a:lstStyle/>
          <a:p>
            <a:pPr algn="ctr"/>
            <a:r>
              <a:rPr lang="en-IN" sz="1200" dirty="0"/>
              <a:t>Storage </a:t>
            </a:r>
          </a:p>
          <a:p>
            <a:pPr algn="ctr"/>
            <a:r>
              <a:rPr lang="en-IN" sz="1200" dirty="0"/>
              <a:t>manager </a:t>
            </a:r>
          </a:p>
        </p:txBody>
      </p:sp>
      <p:sp>
        <p:nvSpPr>
          <p:cNvPr id="28" name="TextBox 27">
            <a:extLst>
              <a:ext uri="{FF2B5EF4-FFF2-40B4-BE49-F238E27FC236}">
                <a16:creationId xmlns:a16="http://schemas.microsoft.com/office/drawing/2014/main" id="{D3178E00-0D7A-FF4C-7B4F-451808391B95}"/>
              </a:ext>
            </a:extLst>
          </p:cNvPr>
          <p:cNvSpPr txBox="1"/>
          <p:nvPr/>
        </p:nvSpPr>
        <p:spPr>
          <a:xfrm>
            <a:off x="7904996" y="5022213"/>
            <a:ext cx="1381328" cy="861774"/>
          </a:xfrm>
          <a:prstGeom prst="rect">
            <a:avLst/>
          </a:prstGeom>
          <a:noFill/>
        </p:spPr>
        <p:txBody>
          <a:bodyPr wrap="square" rtlCol="0">
            <a:spAutoFit/>
          </a:bodyPr>
          <a:lstStyle/>
          <a:p>
            <a:pPr algn="ctr"/>
            <a:r>
              <a:rPr lang="en-IN" sz="1600" dirty="0"/>
              <a:t>Debloated </a:t>
            </a:r>
          </a:p>
          <a:p>
            <a:pPr algn="ctr"/>
            <a:r>
              <a:rPr lang="en-IN" sz="1600" dirty="0"/>
              <a:t>source </a:t>
            </a:r>
          </a:p>
          <a:p>
            <a:pPr algn="ctr"/>
            <a:r>
              <a:rPr lang="en-IN" sz="1600" dirty="0"/>
              <a:t>code</a:t>
            </a:r>
          </a:p>
        </p:txBody>
      </p:sp>
      <p:sp>
        <p:nvSpPr>
          <p:cNvPr id="29" name="TextBox 28">
            <a:extLst>
              <a:ext uri="{FF2B5EF4-FFF2-40B4-BE49-F238E27FC236}">
                <a16:creationId xmlns:a16="http://schemas.microsoft.com/office/drawing/2014/main" id="{AFE630DB-7E43-C937-4586-BC37951A42BC}"/>
              </a:ext>
            </a:extLst>
          </p:cNvPr>
          <p:cNvSpPr txBox="1"/>
          <p:nvPr/>
        </p:nvSpPr>
        <p:spPr>
          <a:xfrm>
            <a:off x="5006504" y="4626873"/>
            <a:ext cx="1507787" cy="338554"/>
          </a:xfrm>
          <a:prstGeom prst="rect">
            <a:avLst/>
          </a:prstGeom>
          <a:noFill/>
        </p:spPr>
        <p:txBody>
          <a:bodyPr wrap="square" rtlCol="0">
            <a:spAutoFit/>
          </a:bodyPr>
          <a:lstStyle/>
          <a:p>
            <a:r>
              <a:rPr lang="en-IN" sz="1600" dirty="0"/>
              <a:t>Security check</a:t>
            </a:r>
          </a:p>
        </p:txBody>
      </p:sp>
      <p:sp>
        <p:nvSpPr>
          <p:cNvPr id="30" name="TextBox 29">
            <a:extLst>
              <a:ext uri="{FF2B5EF4-FFF2-40B4-BE49-F238E27FC236}">
                <a16:creationId xmlns:a16="http://schemas.microsoft.com/office/drawing/2014/main" id="{793BAB4D-49B7-58FC-3A58-D91E5D79BFC7}"/>
              </a:ext>
            </a:extLst>
          </p:cNvPr>
          <p:cNvSpPr txBox="1"/>
          <p:nvPr/>
        </p:nvSpPr>
        <p:spPr>
          <a:xfrm>
            <a:off x="4976089" y="5108359"/>
            <a:ext cx="1823127" cy="338554"/>
          </a:xfrm>
          <a:prstGeom prst="rect">
            <a:avLst/>
          </a:prstGeom>
          <a:noFill/>
        </p:spPr>
        <p:txBody>
          <a:bodyPr wrap="square" rtlCol="0">
            <a:spAutoFit/>
          </a:bodyPr>
          <a:lstStyle/>
          <a:p>
            <a:r>
              <a:rPr lang="en-IN" sz="1600" dirty="0"/>
              <a:t>Integrity check</a:t>
            </a:r>
          </a:p>
        </p:txBody>
      </p:sp>
      <p:sp>
        <p:nvSpPr>
          <p:cNvPr id="32" name="TextBox 31">
            <a:extLst>
              <a:ext uri="{FF2B5EF4-FFF2-40B4-BE49-F238E27FC236}">
                <a16:creationId xmlns:a16="http://schemas.microsoft.com/office/drawing/2014/main" id="{CA8A4A7E-400F-75CF-720B-D8CA5AE63266}"/>
              </a:ext>
            </a:extLst>
          </p:cNvPr>
          <p:cNvSpPr txBox="1"/>
          <p:nvPr/>
        </p:nvSpPr>
        <p:spPr>
          <a:xfrm>
            <a:off x="5252937" y="6316352"/>
            <a:ext cx="1014919" cy="369332"/>
          </a:xfrm>
          <a:prstGeom prst="rect">
            <a:avLst/>
          </a:prstGeom>
          <a:noFill/>
        </p:spPr>
        <p:txBody>
          <a:bodyPr wrap="square" rtlCol="0">
            <a:spAutoFit/>
          </a:bodyPr>
          <a:lstStyle/>
          <a:p>
            <a:r>
              <a:rPr lang="en-IN" dirty="0"/>
              <a:t>validate</a:t>
            </a:r>
          </a:p>
        </p:txBody>
      </p:sp>
      <p:sp>
        <p:nvSpPr>
          <p:cNvPr id="33" name="TextBox 32">
            <a:extLst>
              <a:ext uri="{FF2B5EF4-FFF2-40B4-BE49-F238E27FC236}">
                <a16:creationId xmlns:a16="http://schemas.microsoft.com/office/drawing/2014/main" id="{B5FC4B72-3C92-A5A6-C400-B62D04EE935A}"/>
              </a:ext>
            </a:extLst>
          </p:cNvPr>
          <p:cNvSpPr txBox="1"/>
          <p:nvPr/>
        </p:nvSpPr>
        <p:spPr>
          <a:xfrm>
            <a:off x="5033665" y="5610920"/>
            <a:ext cx="2361326" cy="338554"/>
          </a:xfrm>
          <a:prstGeom prst="rect">
            <a:avLst/>
          </a:prstGeom>
          <a:noFill/>
        </p:spPr>
        <p:txBody>
          <a:bodyPr wrap="square" rtlCol="0">
            <a:spAutoFit/>
          </a:bodyPr>
          <a:lstStyle/>
          <a:p>
            <a:r>
              <a:rPr lang="en-IN" sz="1600" dirty="0"/>
              <a:t>Performance </a:t>
            </a:r>
          </a:p>
        </p:txBody>
      </p:sp>
      <p:sp>
        <p:nvSpPr>
          <p:cNvPr id="34" name="TextBox 33">
            <a:extLst>
              <a:ext uri="{FF2B5EF4-FFF2-40B4-BE49-F238E27FC236}">
                <a16:creationId xmlns:a16="http://schemas.microsoft.com/office/drawing/2014/main" id="{D347A477-44D8-4912-879E-03003F2DF647}"/>
              </a:ext>
            </a:extLst>
          </p:cNvPr>
          <p:cNvSpPr txBox="1"/>
          <p:nvPr/>
        </p:nvSpPr>
        <p:spPr>
          <a:xfrm>
            <a:off x="1876341" y="5231664"/>
            <a:ext cx="1013297" cy="338554"/>
          </a:xfrm>
          <a:prstGeom prst="rect">
            <a:avLst/>
          </a:prstGeom>
          <a:noFill/>
        </p:spPr>
        <p:txBody>
          <a:bodyPr wrap="square" rtlCol="0">
            <a:spAutoFit/>
          </a:bodyPr>
          <a:lstStyle/>
          <a:p>
            <a:r>
              <a:rPr lang="en-IN" sz="1600" dirty="0"/>
              <a:t>Test case</a:t>
            </a:r>
          </a:p>
        </p:txBody>
      </p:sp>
      <p:cxnSp>
        <p:nvCxnSpPr>
          <p:cNvPr id="37" name="Straight Arrow Connector 36">
            <a:extLst>
              <a:ext uri="{FF2B5EF4-FFF2-40B4-BE49-F238E27FC236}">
                <a16:creationId xmlns:a16="http://schemas.microsoft.com/office/drawing/2014/main" id="{629428B2-657A-FBB6-5726-3752773EE3A6}"/>
              </a:ext>
            </a:extLst>
          </p:cNvPr>
          <p:cNvCxnSpPr>
            <a:cxnSpLocks/>
          </p:cNvCxnSpPr>
          <p:nvPr/>
        </p:nvCxnSpPr>
        <p:spPr>
          <a:xfrm>
            <a:off x="3029745" y="5446913"/>
            <a:ext cx="1573446" cy="9527"/>
          </a:xfrm>
          <a:prstGeom prst="straightConnector1">
            <a:avLst/>
          </a:prstGeom>
          <a:ln w="38100">
            <a:prstDash val="sysDash"/>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9289F969-1779-DA13-B675-F207F99775A0}"/>
              </a:ext>
            </a:extLst>
          </p:cNvPr>
          <p:cNvCxnSpPr>
            <a:cxnSpLocks/>
          </p:cNvCxnSpPr>
          <p:nvPr/>
        </p:nvCxnSpPr>
        <p:spPr>
          <a:xfrm flipV="1">
            <a:off x="6589853" y="4396982"/>
            <a:ext cx="2692591" cy="15411"/>
          </a:xfrm>
          <a:prstGeom prst="straightConnector1">
            <a:avLst/>
          </a:prstGeom>
          <a:ln w="38100">
            <a:prstDash val="sysDash"/>
            <a:tailEnd type="triangle"/>
          </a:ln>
        </p:spPr>
        <p:style>
          <a:lnRef idx="3">
            <a:schemeClr val="dk1"/>
          </a:lnRef>
          <a:fillRef idx="0">
            <a:schemeClr val="dk1"/>
          </a:fillRef>
          <a:effectRef idx="2">
            <a:schemeClr val="dk1"/>
          </a:effectRef>
          <a:fontRef idx="minor">
            <a:schemeClr val="tx1"/>
          </a:fontRef>
        </p:style>
      </p:cxnSp>
      <p:sp>
        <p:nvSpPr>
          <p:cNvPr id="47" name="TextBox 46">
            <a:extLst>
              <a:ext uri="{FF2B5EF4-FFF2-40B4-BE49-F238E27FC236}">
                <a16:creationId xmlns:a16="http://schemas.microsoft.com/office/drawing/2014/main" id="{449E8B89-D41C-885E-CF6B-FFB77B8E2CB6}"/>
              </a:ext>
            </a:extLst>
          </p:cNvPr>
          <p:cNvSpPr txBox="1"/>
          <p:nvPr/>
        </p:nvSpPr>
        <p:spPr>
          <a:xfrm>
            <a:off x="1863601" y="3118096"/>
            <a:ext cx="914400" cy="338554"/>
          </a:xfrm>
          <a:prstGeom prst="rect">
            <a:avLst/>
          </a:prstGeom>
          <a:noFill/>
        </p:spPr>
        <p:txBody>
          <a:bodyPr wrap="square" rtlCol="0">
            <a:spAutoFit/>
          </a:bodyPr>
          <a:lstStyle/>
          <a:p>
            <a:r>
              <a:rPr lang="en-IN" sz="1600" dirty="0"/>
              <a:t>Internet</a:t>
            </a:r>
          </a:p>
        </p:txBody>
      </p:sp>
    </p:spTree>
    <p:extLst>
      <p:ext uri="{BB962C8B-B14F-4D97-AF65-F5344CB8AC3E}">
        <p14:creationId xmlns:p14="http://schemas.microsoft.com/office/powerpoint/2010/main" val="163979915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31704-2589-AC64-A626-65F8822BE7B0}"/>
              </a:ext>
            </a:extLst>
          </p:cNvPr>
          <p:cNvSpPr>
            <a:spLocks noGrp="1"/>
          </p:cNvSpPr>
          <p:nvPr>
            <p:ph type="title"/>
          </p:nvPr>
        </p:nvSpPr>
        <p:spPr/>
        <p:txBody>
          <a:bodyPr/>
          <a:lstStyle/>
          <a:p>
            <a:r>
              <a:rPr lang="en-US" dirty="0"/>
              <a:t>GRAPHICA</a:t>
            </a:r>
            <a:r>
              <a:rPr lang="en-IN" dirty="0"/>
              <a:t>L USER-INTERFACE</a:t>
            </a:r>
          </a:p>
        </p:txBody>
      </p:sp>
      <p:sp>
        <p:nvSpPr>
          <p:cNvPr id="3" name="Content Placeholder 2">
            <a:extLst>
              <a:ext uri="{FF2B5EF4-FFF2-40B4-BE49-F238E27FC236}">
                <a16:creationId xmlns:a16="http://schemas.microsoft.com/office/drawing/2014/main" id="{58FFA6B9-CCF0-8DD2-73BE-E17E3836908B}"/>
              </a:ext>
            </a:extLst>
          </p:cNvPr>
          <p:cNvSpPr>
            <a:spLocks noGrp="1"/>
          </p:cNvSpPr>
          <p:nvPr>
            <p:ph idx="1"/>
          </p:nvPr>
        </p:nvSpPr>
        <p:spPr>
          <a:xfrm>
            <a:off x="1167493" y="2087563"/>
            <a:ext cx="5745035" cy="3366813"/>
          </a:xfrm>
        </p:spPr>
        <p:txBody>
          <a:bodyPr/>
          <a:lstStyle/>
          <a:p>
            <a:pPr marL="457200" indent="-457200">
              <a:buFont typeface="Wingdings" panose="05000000000000000000" pitchFamily="2" charset="2"/>
              <a:buChar char="Ø"/>
            </a:pPr>
            <a:r>
              <a:rPr lang="en-IN" sz="2400" dirty="0"/>
              <a:t>A GUI has been introduced for the users to interact with the software more efficiently</a:t>
            </a:r>
          </a:p>
          <a:p>
            <a:pPr marL="457200" indent="-457200">
              <a:buFont typeface="Wingdings" panose="05000000000000000000" pitchFamily="2" charset="2"/>
              <a:buChar char="Ø"/>
            </a:pPr>
            <a:r>
              <a:rPr lang="en-IN" sz="2400" dirty="0"/>
              <a:t>It provides an overall view of the performance of the software</a:t>
            </a:r>
          </a:p>
          <a:p>
            <a:pPr marL="457200" indent="-457200">
              <a:buFont typeface="Wingdings" panose="05000000000000000000" pitchFamily="2" charset="2"/>
              <a:buChar char="Ø"/>
            </a:pPr>
            <a:r>
              <a:rPr lang="en-IN" sz="2400" dirty="0"/>
              <a:t>It consists of several options which can be accessed by the users based on their needs</a:t>
            </a:r>
          </a:p>
        </p:txBody>
      </p:sp>
      <p:sp>
        <p:nvSpPr>
          <p:cNvPr id="4" name="Date Placeholder 3">
            <a:extLst>
              <a:ext uri="{FF2B5EF4-FFF2-40B4-BE49-F238E27FC236}">
                <a16:creationId xmlns:a16="http://schemas.microsoft.com/office/drawing/2014/main" id="{FDC3F770-81F8-8C94-A73C-8DF5C76F2B4E}"/>
              </a:ext>
            </a:extLst>
          </p:cNvPr>
          <p:cNvSpPr>
            <a:spLocks noGrp="1"/>
          </p:cNvSpPr>
          <p:nvPr>
            <p:ph type="dt" sz="half" idx="2"/>
          </p:nvPr>
        </p:nvSpPr>
        <p:spPr/>
        <p:txBody>
          <a:bodyPr/>
          <a:lstStyle/>
          <a:p>
            <a:fld id="{8CE9AC2A-20AD-8C48-B5EB-B5322BDBCDEE}" type="datetime1">
              <a:rPr lang="en-US" smtClean="0"/>
              <a:pPr/>
              <a:t>3/7/2023</a:t>
            </a:fld>
            <a:endParaRPr lang="en-US" dirty="0"/>
          </a:p>
        </p:txBody>
      </p:sp>
      <p:sp>
        <p:nvSpPr>
          <p:cNvPr id="6" name="Slide Number Placeholder 5">
            <a:extLst>
              <a:ext uri="{FF2B5EF4-FFF2-40B4-BE49-F238E27FC236}">
                <a16:creationId xmlns:a16="http://schemas.microsoft.com/office/drawing/2014/main" id="{8691444B-085B-0967-6856-A0D9DA600A93}"/>
              </a:ext>
            </a:extLst>
          </p:cNvPr>
          <p:cNvSpPr>
            <a:spLocks noGrp="1"/>
          </p:cNvSpPr>
          <p:nvPr>
            <p:ph type="sldNum" sz="quarter" idx="4"/>
          </p:nvPr>
        </p:nvSpPr>
        <p:spPr/>
        <p:txBody>
          <a:bodyPr/>
          <a:lstStyle/>
          <a:p>
            <a:fld id="{294A09A9-5501-47C1-A89A-A340965A2BE2}" type="slidenum">
              <a:rPr lang="en-US" smtClean="0"/>
              <a:pPr/>
              <a:t>9</a:t>
            </a:fld>
            <a:endParaRPr lang="en-US" dirty="0"/>
          </a:p>
        </p:txBody>
      </p:sp>
      <p:pic>
        <p:nvPicPr>
          <p:cNvPr id="8" name="Picture 7">
            <a:extLst>
              <a:ext uri="{FF2B5EF4-FFF2-40B4-BE49-F238E27FC236}">
                <a16:creationId xmlns:a16="http://schemas.microsoft.com/office/drawing/2014/main" id="{3CC8E583-737B-FE09-00DB-E7CA4EB76BE9}"/>
              </a:ext>
            </a:extLst>
          </p:cNvPr>
          <p:cNvPicPr>
            <a:picLocks noChangeAspect="1"/>
          </p:cNvPicPr>
          <p:nvPr/>
        </p:nvPicPr>
        <p:blipFill>
          <a:blip r:embed="rId2"/>
          <a:stretch>
            <a:fillRect/>
          </a:stretch>
        </p:blipFill>
        <p:spPr>
          <a:xfrm>
            <a:off x="7113656" y="2025345"/>
            <a:ext cx="4873512" cy="324821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545845673"/>
      </p:ext>
    </p:extLst>
  </p:cSld>
  <p:clrMapOvr>
    <a:masterClrMapping/>
  </p:clrMapOvr>
  <p:transition spd="slow">
    <p:wipe/>
  </p:transition>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385</TotalTime>
  <Words>1616</Words>
  <Application>Microsoft Office PowerPoint</Application>
  <PresentationFormat>Widescreen</PresentationFormat>
  <Paragraphs>180</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Tenorite</vt:lpstr>
      <vt:lpstr>Wingdings</vt:lpstr>
      <vt:lpstr>Office Theme</vt:lpstr>
      <vt:lpstr>PERFORMANCE ENHANCEMENT TOOL TO OPTIMIZE SYSTEM RESOURCES IN  WINDOWS OS</vt:lpstr>
      <vt:lpstr>OBJECTIVES</vt:lpstr>
      <vt:lpstr>LITERACY SURVEY</vt:lpstr>
      <vt:lpstr>PowerPoint Presentation</vt:lpstr>
      <vt:lpstr>KEY WORDS</vt:lpstr>
      <vt:lpstr>PROBLEM STATEMENT</vt:lpstr>
      <vt:lpstr>PROPOSED ARCHITECTURE</vt:lpstr>
      <vt:lpstr>PowerPoint Presentation</vt:lpstr>
      <vt:lpstr>GRAPHICAL USER-INTERFACE</vt:lpstr>
      <vt:lpstr>RUN DISK CLEANUP</vt:lpstr>
      <vt:lpstr>GPU FLICKERING FIX</vt:lpstr>
      <vt:lpstr>DEACTIVATING WINDOWS INDEXING</vt:lpstr>
      <vt:lpstr>OPTIMIZED USAGE OF RAM</vt:lpstr>
      <vt:lpstr>PROPOSED ALGORITHM</vt:lpstr>
      <vt:lpstr>PowerPoint Presentation</vt:lpstr>
      <vt:lpstr>PowerPoint Presentation</vt:lpstr>
      <vt:lpstr>TOOL TO BE USED</vt:lpstr>
      <vt:lpstr>TIMELINE </vt:lpstr>
      <vt:lpstr>REFERENCES</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ENHANCEMENT TOOL TO OPTIMIZE SYSTEM RESOURCES</dc:title>
  <dc:creator>BABITH SARISH S</dc:creator>
  <cp:lastModifiedBy>BABITH SARISH S</cp:lastModifiedBy>
  <cp:revision>5</cp:revision>
  <dcterms:created xsi:type="dcterms:W3CDTF">2023-02-25T05:41:45Z</dcterms:created>
  <dcterms:modified xsi:type="dcterms:W3CDTF">2023-03-07T06:24:14Z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